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2" r:id="rId2"/>
    <p:sldId id="258" r:id="rId3"/>
    <p:sldId id="265" r:id="rId4"/>
    <p:sldId id="261" r:id="rId5"/>
    <p:sldId id="264" r:id="rId6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161E"/>
    <a:srgbClr val="CE161E"/>
    <a:srgbClr val="CF171E"/>
    <a:srgbClr val="CA62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34" autoAdjust="0"/>
    <p:restoredTop sz="94660"/>
  </p:normalViewPr>
  <p:slideViewPr>
    <p:cSldViewPr snapToGrid="0">
      <p:cViewPr varScale="1">
        <p:scale>
          <a:sx n="89" d="100"/>
          <a:sy n="89" d="100"/>
        </p:scale>
        <p:origin x="37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1824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54B5DC-B942-4F47-AD4E-D0EF469D298B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FF86B-8294-44B9-B00E-1AEF52232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880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BD2D2-0636-4588-B8EE-962B315A80A1}" type="datetimeFigureOut">
              <a:rPr lang="en-US" smtClean="0"/>
              <a:t>1/18/2018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82C6BB-351A-4B12-AB1E-90903925E4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778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41" y="2453856"/>
            <a:ext cx="10914143" cy="1470025"/>
          </a:xfrm>
        </p:spPr>
        <p:txBody>
          <a:bodyPr/>
          <a:lstStyle>
            <a:lvl1pPr algn="l">
              <a:defRPr>
                <a:solidFill>
                  <a:srgbClr val="CF171E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42" y="4089673"/>
            <a:ext cx="10914141" cy="1354575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CE1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 dirty="0"/>
          </a:p>
        </p:txBody>
      </p:sp>
      <p:sp>
        <p:nvSpPr>
          <p:cNvPr id="16" name="TextBox 15"/>
          <p:cNvSpPr txBox="1">
            <a:spLocks noChangeArrowheads="1"/>
          </p:cNvSpPr>
          <p:nvPr userDrawn="1"/>
        </p:nvSpPr>
        <p:spPr bwMode="auto">
          <a:xfrm>
            <a:off x="10265433" y="6669088"/>
            <a:ext cx="192656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 smtClean="0">
                <a:solidFill>
                  <a:schemeClr val="bg1"/>
                </a:solidFill>
              </a:rPr>
              <a:t>June </a:t>
            </a:r>
            <a:r>
              <a:rPr lang="en-GB" sz="900" b="1" dirty="0" smtClean="0">
                <a:solidFill>
                  <a:schemeClr val="bg1"/>
                </a:solidFill>
              </a:rPr>
              <a:t>5</a:t>
            </a:r>
            <a:r>
              <a:rPr lang="en-GB" sz="900" b="1" baseline="30000" dirty="0" smtClean="0">
                <a:solidFill>
                  <a:schemeClr val="bg1"/>
                </a:solidFill>
              </a:rPr>
              <a:t>th</a:t>
            </a:r>
            <a:r>
              <a:rPr lang="en-GB" sz="900" b="1" dirty="0" smtClean="0">
                <a:solidFill>
                  <a:schemeClr val="bg1"/>
                </a:solidFill>
              </a:rPr>
              <a:t>-7</a:t>
            </a:r>
            <a:r>
              <a:rPr lang="en-GB" sz="900" b="1" baseline="30000" dirty="0" smtClean="0">
                <a:solidFill>
                  <a:schemeClr val="bg1"/>
                </a:solidFill>
              </a:rPr>
              <a:t>th</a:t>
            </a:r>
            <a:r>
              <a:rPr lang="en-GB" sz="900" b="1" baseline="0" dirty="0" smtClean="0">
                <a:solidFill>
                  <a:schemeClr val="bg1"/>
                </a:solidFill>
              </a:rPr>
              <a:t> </a:t>
            </a:r>
            <a:r>
              <a:rPr lang="en-GB" sz="900" b="1" dirty="0" smtClean="0">
                <a:solidFill>
                  <a:schemeClr val="bg1"/>
                </a:solidFill>
              </a:rPr>
              <a:t>| </a:t>
            </a:r>
            <a:r>
              <a:rPr lang="en-GB" sz="900" b="1" dirty="0" smtClean="0">
                <a:solidFill>
                  <a:schemeClr val="bg1"/>
                </a:solidFill>
              </a:rPr>
              <a:t>Cleveland, OH</a:t>
            </a:r>
            <a:endParaRPr lang="en-GB" sz="900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 userDrawn="1"/>
        </p:nvSpPr>
        <p:spPr bwMode="auto">
          <a:xfrm>
            <a:off x="0" y="6651159"/>
            <a:ext cx="12192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900" b="1" dirty="0" smtClean="0">
                <a:solidFill>
                  <a:schemeClr val="bg1"/>
                </a:solidFill>
              </a:rPr>
              <a:t>The</a:t>
            </a:r>
            <a:r>
              <a:rPr lang="en-GB" sz="900" b="1" baseline="0" dirty="0" smtClean="0">
                <a:solidFill>
                  <a:schemeClr val="bg1"/>
                </a:solidFill>
              </a:rPr>
              <a:t> Conference on Advancing Analysis &amp; Simulation in Engineering</a:t>
            </a:r>
            <a:r>
              <a:rPr lang="en-GB" sz="900" b="1" dirty="0" smtClean="0">
                <a:solidFill>
                  <a:schemeClr val="bg1"/>
                </a:solidFill>
              </a:rPr>
              <a:t> | CAASE18</a:t>
            </a:r>
            <a:endParaRPr lang="en-GB" sz="900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 userDrawn="1"/>
        </p:nvSpPr>
        <p:spPr bwMode="auto">
          <a:xfrm>
            <a:off x="406401" y="6648128"/>
            <a:ext cx="22277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 smtClean="0">
                <a:solidFill>
                  <a:schemeClr val="bg1"/>
                </a:solidFill>
              </a:rPr>
              <a:t>nafems.org/caase18</a:t>
            </a:r>
            <a:endParaRPr lang="en-GB" sz="900" b="1" dirty="0">
              <a:solidFill>
                <a:schemeClr val="bg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8499" y="-3882"/>
            <a:ext cx="3993501" cy="1515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2353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72" b="41303"/>
          <a:stretch/>
        </p:blipFill>
        <p:spPr>
          <a:xfrm rot="16200000">
            <a:off x="8901181" y="822912"/>
            <a:ext cx="4123424" cy="247759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878" y="274637"/>
            <a:ext cx="10618012" cy="1143000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GB" sz="3600" kern="1200" dirty="0">
                <a:solidFill>
                  <a:srgbClr val="D72929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877" y="1600202"/>
            <a:ext cx="10984523" cy="4525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0427" y="6343133"/>
            <a:ext cx="116592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3" name="Rectangle 22"/>
          <p:cNvSpPr/>
          <p:nvPr userDrawn="1"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CE1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 dirty="0"/>
          </a:p>
        </p:txBody>
      </p:sp>
      <p:sp>
        <p:nvSpPr>
          <p:cNvPr id="24" name="TextBox 23"/>
          <p:cNvSpPr txBox="1">
            <a:spLocks noChangeArrowheads="1"/>
          </p:cNvSpPr>
          <p:nvPr userDrawn="1"/>
        </p:nvSpPr>
        <p:spPr bwMode="auto">
          <a:xfrm>
            <a:off x="10265433" y="6669088"/>
            <a:ext cx="192656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 smtClean="0">
                <a:solidFill>
                  <a:schemeClr val="bg1"/>
                </a:solidFill>
              </a:rPr>
              <a:t>June </a:t>
            </a:r>
            <a:r>
              <a:rPr lang="en-GB" sz="900" b="1" dirty="0" smtClean="0">
                <a:solidFill>
                  <a:schemeClr val="bg1"/>
                </a:solidFill>
              </a:rPr>
              <a:t>5</a:t>
            </a:r>
            <a:r>
              <a:rPr lang="en-GB" sz="900" b="1" baseline="30000" dirty="0" smtClean="0">
                <a:solidFill>
                  <a:schemeClr val="bg1"/>
                </a:solidFill>
              </a:rPr>
              <a:t>th</a:t>
            </a:r>
            <a:r>
              <a:rPr lang="en-GB" sz="900" b="1" dirty="0" smtClean="0">
                <a:solidFill>
                  <a:schemeClr val="bg1"/>
                </a:solidFill>
              </a:rPr>
              <a:t>-7</a:t>
            </a:r>
            <a:r>
              <a:rPr lang="en-GB" sz="900" b="1" baseline="30000" dirty="0" smtClean="0">
                <a:solidFill>
                  <a:schemeClr val="bg1"/>
                </a:solidFill>
              </a:rPr>
              <a:t>th</a:t>
            </a:r>
            <a:r>
              <a:rPr lang="en-GB" sz="900" b="1" baseline="0" dirty="0" smtClean="0">
                <a:solidFill>
                  <a:schemeClr val="bg1"/>
                </a:solidFill>
              </a:rPr>
              <a:t> </a:t>
            </a:r>
            <a:r>
              <a:rPr lang="en-GB" sz="900" b="1" dirty="0" smtClean="0">
                <a:solidFill>
                  <a:schemeClr val="bg1"/>
                </a:solidFill>
              </a:rPr>
              <a:t>| </a:t>
            </a:r>
            <a:r>
              <a:rPr lang="en-GB" sz="900" b="1" dirty="0" smtClean="0">
                <a:solidFill>
                  <a:schemeClr val="bg1"/>
                </a:solidFill>
              </a:rPr>
              <a:t>Cleveland, OH</a:t>
            </a:r>
            <a:endParaRPr lang="en-GB" sz="900" b="1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 userDrawn="1"/>
        </p:nvSpPr>
        <p:spPr bwMode="auto">
          <a:xfrm>
            <a:off x="0" y="6651159"/>
            <a:ext cx="12192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900" b="1" dirty="0" smtClean="0">
                <a:solidFill>
                  <a:schemeClr val="bg1"/>
                </a:solidFill>
              </a:rPr>
              <a:t>The</a:t>
            </a:r>
            <a:r>
              <a:rPr lang="en-GB" sz="900" b="1" baseline="0" dirty="0" smtClean="0">
                <a:solidFill>
                  <a:schemeClr val="bg1"/>
                </a:solidFill>
              </a:rPr>
              <a:t> Conference on Advancing Analysis &amp; Simulation in Engineering</a:t>
            </a:r>
            <a:r>
              <a:rPr lang="en-GB" sz="900" b="1" dirty="0" smtClean="0">
                <a:solidFill>
                  <a:schemeClr val="bg1"/>
                </a:solidFill>
              </a:rPr>
              <a:t> | CAASE18</a:t>
            </a:r>
            <a:endParaRPr lang="en-GB" sz="900" b="1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 userDrawn="1"/>
        </p:nvSpPr>
        <p:spPr bwMode="auto">
          <a:xfrm>
            <a:off x="406401" y="6648128"/>
            <a:ext cx="22277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 smtClean="0">
                <a:solidFill>
                  <a:schemeClr val="bg1"/>
                </a:solidFill>
              </a:rPr>
              <a:t>nafems.org/caase18</a:t>
            </a:r>
            <a:endParaRPr lang="en-GB" sz="9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546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72" b="41303"/>
          <a:stretch/>
        </p:blipFill>
        <p:spPr>
          <a:xfrm rot="16200000">
            <a:off x="8901181" y="822912"/>
            <a:ext cx="4123424" cy="247759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0427" y="6343133"/>
            <a:ext cx="116592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3" name="Rectangle 22"/>
          <p:cNvSpPr/>
          <p:nvPr userDrawn="1"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CE1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 dirty="0"/>
          </a:p>
        </p:txBody>
      </p:sp>
      <p:sp>
        <p:nvSpPr>
          <p:cNvPr id="24" name="TextBox 23"/>
          <p:cNvSpPr txBox="1">
            <a:spLocks noChangeArrowheads="1"/>
          </p:cNvSpPr>
          <p:nvPr userDrawn="1"/>
        </p:nvSpPr>
        <p:spPr bwMode="auto">
          <a:xfrm>
            <a:off x="10265433" y="6669088"/>
            <a:ext cx="192656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 smtClean="0">
                <a:solidFill>
                  <a:schemeClr val="bg1"/>
                </a:solidFill>
              </a:rPr>
              <a:t>June </a:t>
            </a:r>
            <a:r>
              <a:rPr lang="en-GB" sz="900" b="1" dirty="0" smtClean="0">
                <a:solidFill>
                  <a:schemeClr val="bg1"/>
                </a:solidFill>
              </a:rPr>
              <a:t>5</a:t>
            </a:r>
            <a:r>
              <a:rPr lang="en-GB" sz="900" b="1" baseline="30000" dirty="0" smtClean="0">
                <a:solidFill>
                  <a:schemeClr val="bg1"/>
                </a:solidFill>
              </a:rPr>
              <a:t>th</a:t>
            </a:r>
            <a:r>
              <a:rPr lang="en-GB" sz="900" b="1" dirty="0" smtClean="0">
                <a:solidFill>
                  <a:schemeClr val="bg1"/>
                </a:solidFill>
              </a:rPr>
              <a:t>-7</a:t>
            </a:r>
            <a:r>
              <a:rPr lang="en-GB" sz="900" b="1" baseline="30000" dirty="0" smtClean="0">
                <a:solidFill>
                  <a:schemeClr val="bg1"/>
                </a:solidFill>
              </a:rPr>
              <a:t>th</a:t>
            </a:r>
            <a:r>
              <a:rPr lang="en-GB" sz="900" b="1" baseline="0" dirty="0" smtClean="0">
                <a:solidFill>
                  <a:schemeClr val="bg1"/>
                </a:solidFill>
              </a:rPr>
              <a:t> </a:t>
            </a:r>
            <a:r>
              <a:rPr lang="en-GB" sz="900" b="1" dirty="0" smtClean="0">
                <a:solidFill>
                  <a:schemeClr val="bg1"/>
                </a:solidFill>
              </a:rPr>
              <a:t>| </a:t>
            </a:r>
            <a:r>
              <a:rPr lang="en-GB" sz="900" b="1" dirty="0" smtClean="0">
                <a:solidFill>
                  <a:schemeClr val="bg1"/>
                </a:solidFill>
              </a:rPr>
              <a:t>Cleveland, OH</a:t>
            </a:r>
            <a:endParaRPr lang="en-GB" sz="900" b="1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 userDrawn="1"/>
        </p:nvSpPr>
        <p:spPr bwMode="auto">
          <a:xfrm>
            <a:off x="0" y="6651159"/>
            <a:ext cx="12192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900" b="1" dirty="0" smtClean="0">
                <a:solidFill>
                  <a:schemeClr val="bg1"/>
                </a:solidFill>
              </a:rPr>
              <a:t>The</a:t>
            </a:r>
            <a:r>
              <a:rPr lang="en-GB" sz="900" b="1" baseline="0" dirty="0" smtClean="0">
                <a:solidFill>
                  <a:schemeClr val="bg1"/>
                </a:solidFill>
              </a:rPr>
              <a:t> Conference on Advancing Analysis &amp; Simulation in Engineering</a:t>
            </a:r>
            <a:r>
              <a:rPr lang="en-GB" sz="900" b="1" dirty="0" smtClean="0">
                <a:solidFill>
                  <a:schemeClr val="bg1"/>
                </a:solidFill>
              </a:rPr>
              <a:t> | CAASE18</a:t>
            </a:r>
            <a:endParaRPr lang="en-GB" sz="900" b="1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 userDrawn="1"/>
        </p:nvSpPr>
        <p:spPr bwMode="auto">
          <a:xfrm>
            <a:off x="406401" y="6648128"/>
            <a:ext cx="22277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 smtClean="0">
                <a:solidFill>
                  <a:schemeClr val="bg1"/>
                </a:solidFill>
              </a:rPr>
              <a:t>nafems.org/caase18</a:t>
            </a:r>
            <a:endParaRPr lang="en-GB" sz="9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651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72" b="41303"/>
          <a:stretch/>
        </p:blipFill>
        <p:spPr>
          <a:xfrm rot="16200000">
            <a:off x="8901181" y="822912"/>
            <a:ext cx="4123424" cy="247759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4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0427" y="6343133"/>
            <a:ext cx="116592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5" name="Rectangle 24"/>
          <p:cNvSpPr/>
          <p:nvPr userDrawn="1"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CE1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 dirty="0"/>
          </a:p>
        </p:txBody>
      </p:sp>
      <p:sp>
        <p:nvSpPr>
          <p:cNvPr id="26" name="TextBox 25"/>
          <p:cNvSpPr txBox="1">
            <a:spLocks noChangeArrowheads="1"/>
          </p:cNvSpPr>
          <p:nvPr userDrawn="1"/>
        </p:nvSpPr>
        <p:spPr bwMode="auto">
          <a:xfrm>
            <a:off x="10265433" y="6669088"/>
            <a:ext cx="192656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 smtClean="0">
                <a:solidFill>
                  <a:schemeClr val="bg1"/>
                </a:solidFill>
              </a:rPr>
              <a:t>June </a:t>
            </a:r>
            <a:r>
              <a:rPr lang="en-GB" sz="900" b="1" dirty="0" smtClean="0">
                <a:solidFill>
                  <a:schemeClr val="bg1"/>
                </a:solidFill>
              </a:rPr>
              <a:t>5</a:t>
            </a:r>
            <a:r>
              <a:rPr lang="en-GB" sz="900" b="1" baseline="30000" dirty="0" smtClean="0">
                <a:solidFill>
                  <a:schemeClr val="bg1"/>
                </a:solidFill>
              </a:rPr>
              <a:t>th</a:t>
            </a:r>
            <a:r>
              <a:rPr lang="en-GB" sz="900" b="1" dirty="0" smtClean="0">
                <a:solidFill>
                  <a:schemeClr val="bg1"/>
                </a:solidFill>
              </a:rPr>
              <a:t>-7</a:t>
            </a:r>
            <a:r>
              <a:rPr lang="en-GB" sz="900" b="1" baseline="30000" dirty="0" smtClean="0">
                <a:solidFill>
                  <a:schemeClr val="bg1"/>
                </a:solidFill>
              </a:rPr>
              <a:t>th</a:t>
            </a:r>
            <a:r>
              <a:rPr lang="en-GB" sz="900" b="1" baseline="0" dirty="0" smtClean="0">
                <a:solidFill>
                  <a:schemeClr val="bg1"/>
                </a:solidFill>
              </a:rPr>
              <a:t> </a:t>
            </a:r>
            <a:r>
              <a:rPr lang="en-GB" sz="900" b="1" dirty="0" smtClean="0">
                <a:solidFill>
                  <a:schemeClr val="bg1"/>
                </a:solidFill>
              </a:rPr>
              <a:t>| </a:t>
            </a:r>
            <a:r>
              <a:rPr lang="en-GB" sz="900" b="1" dirty="0" smtClean="0">
                <a:solidFill>
                  <a:schemeClr val="bg1"/>
                </a:solidFill>
              </a:rPr>
              <a:t>Cleveland, OH</a:t>
            </a:r>
            <a:endParaRPr lang="en-GB" sz="900" b="1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 userDrawn="1"/>
        </p:nvSpPr>
        <p:spPr bwMode="auto">
          <a:xfrm>
            <a:off x="0" y="6651159"/>
            <a:ext cx="12192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900" b="1" dirty="0" smtClean="0">
                <a:solidFill>
                  <a:schemeClr val="bg1"/>
                </a:solidFill>
              </a:rPr>
              <a:t>The</a:t>
            </a:r>
            <a:r>
              <a:rPr lang="en-GB" sz="900" b="1" baseline="0" dirty="0" smtClean="0">
                <a:solidFill>
                  <a:schemeClr val="bg1"/>
                </a:solidFill>
              </a:rPr>
              <a:t> Conference on Advancing Analysis &amp; Simulation in Engineering</a:t>
            </a:r>
            <a:r>
              <a:rPr lang="en-GB" sz="900" b="1" dirty="0" smtClean="0">
                <a:solidFill>
                  <a:schemeClr val="bg1"/>
                </a:solidFill>
              </a:rPr>
              <a:t> | CAASE18</a:t>
            </a:r>
            <a:endParaRPr lang="en-GB" sz="900" b="1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 userDrawn="1"/>
        </p:nvSpPr>
        <p:spPr bwMode="auto">
          <a:xfrm>
            <a:off x="406401" y="6648128"/>
            <a:ext cx="22277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 smtClean="0">
                <a:solidFill>
                  <a:schemeClr val="bg1"/>
                </a:solidFill>
              </a:rPr>
              <a:t>nafems.org/caase18</a:t>
            </a:r>
            <a:endParaRPr lang="en-GB" sz="9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219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72" b="41303"/>
          <a:stretch/>
        </p:blipFill>
        <p:spPr>
          <a:xfrm rot="16200000">
            <a:off x="8901181" y="822912"/>
            <a:ext cx="4123424" cy="2477597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787" y="4540611"/>
            <a:ext cx="10363200" cy="816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0427" y="6343133"/>
            <a:ext cx="116592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971787" y="3046595"/>
            <a:ext cx="10363200" cy="1470025"/>
          </a:xfrm>
        </p:spPr>
        <p:txBody>
          <a:bodyPr>
            <a:normAutofit/>
          </a:bodyPr>
          <a:lstStyle>
            <a:lvl1pPr algn="l">
              <a:defRPr sz="4000">
                <a:solidFill>
                  <a:srgbClr val="CF171E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27" name="Rectangle 26"/>
          <p:cNvSpPr/>
          <p:nvPr userDrawn="1"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CE1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 dirty="0"/>
          </a:p>
        </p:txBody>
      </p:sp>
      <p:sp>
        <p:nvSpPr>
          <p:cNvPr id="28" name="TextBox 27"/>
          <p:cNvSpPr txBox="1">
            <a:spLocks noChangeArrowheads="1"/>
          </p:cNvSpPr>
          <p:nvPr userDrawn="1"/>
        </p:nvSpPr>
        <p:spPr bwMode="auto">
          <a:xfrm>
            <a:off x="10265433" y="6669088"/>
            <a:ext cx="192656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 smtClean="0">
                <a:solidFill>
                  <a:schemeClr val="bg1"/>
                </a:solidFill>
              </a:rPr>
              <a:t>June </a:t>
            </a:r>
            <a:r>
              <a:rPr lang="en-GB" sz="900" b="1" dirty="0" smtClean="0">
                <a:solidFill>
                  <a:schemeClr val="bg1"/>
                </a:solidFill>
              </a:rPr>
              <a:t>5</a:t>
            </a:r>
            <a:r>
              <a:rPr lang="en-GB" sz="900" b="1" baseline="30000" dirty="0" smtClean="0">
                <a:solidFill>
                  <a:schemeClr val="bg1"/>
                </a:solidFill>
              </a:rPr>
              <a:t>th</a:t>
            </a:r>
            <a:r>
              <a:rPr lang="en-GB" sz="900" b="1" dirty="0" smtClean="0">
                <a:solidFill>
                  <a:schemeClr val="bg1"/>
                </a:solidFill>
              </a:rPr>
              <a:t>-7</a:t>
            </a:r>
            <a:r>
              <a:rPr lang="en-GB" sz="900" b="1" baseline="30000" dirty="0" smtClean="0">
                <a:solidFill>
                  <a:schemeClr val="bg1"/>
                </a:solidFill>
              </a:rPr>
              <a:t>th</a:t>
            </a:r>
            <a:r>
              <a:rPr lang="en-GB" sz="900" b="1" baseline="0" dirty="0" smtClean="0">
                <a:solidFill>
                  <a:schemeClr val="bg1"/>
                </a:solidFill>
              </a:rPr>
              <a:t> </a:t>
            </a:r>
            <a:r>
              <a:rPr lang="en-GB" sz="900" b="1" dirty="0" smtClean="0">
                <a:solidFill>
                  <a:schemeClr val="bg1"/>
                </a:solidFill>
              </a:rPr>
              <a:t>| </a:t>
            </a:r>
            <a:r>
              <a:rPr lang="en-GB" sz="900" b="1" dirty="0" smtClean="0">
                <a:solidFill>
                  <a:schemeClr val="bg1"/>
                </a:solidFill>
              </a:rPr>
              <a:t>Cleveland, OH</a:t>
            </a:r>
            <a:endParaRPr lang="en-GB" sz="9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 userDrawn="1"/>
        </p:nvSpPr>
        <p:spPr bwMode="auto">
          <a:xfrm>
            <a:off x="0" y="6651159"/>
            <a:ext cx="12192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900" b="1" dirty="0" smtClean="0">
                <a:solidFill>
                  <a:schemeClr val="bg1"/>
                </a:solidFill>
              </a:rPr>
              <a:t>The</a:t>
            </a:r>
            <a:r>
              <a:rPr lang="en-GB" sz="900" b="1" baseline="0" dirty="0" smtClean="0">
                <a:solidFill>
                  <a:schemeClr val="bg1"/>
                </a:solidFill>
              </a:rPr>
              <a:t> Conference on Advancing Analysis &amp; Simulation in Engineering</a:t>
            </a:r>
            <a:r>
              <a:rPr lang="en-GB" sz="900" b="1" dirty="0" smtClean="0">
                <a:solidFill>
                  <a:schemeClr val="bg1"/>
                </a:solidFill>
              </a:rPr>
              <a:t> | CAASE18</a:t>
            </a:r>
            <a:endParaRPr lang="en-GB" sz="900" b="1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 userDrawn="1"/>
        </p:nvSpPr>
        <p:spPr bwMode="auto">
          <a:xfrm>
            <a:off x="406401" y="6648128"/>
            <a:ext cx="22277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 smtClean="0">
                <a:solidFill>
                  <a:schemeClr val="bg1"/>
                </a:solidFill>
              </a:rPr>
              <a:t>nafems.org/caase18</a:t>
            </a:r>
            <a:endParaRPr lang="en-GB" sz="9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40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2876548"/>
            <a:ext cx="12191997" cy="1470025"/>
          </a:xfrm>
        </p:spPr>
        <p:txBody>
          <a:bodyPr>
            <a:normAutofit/>
          </a:bodyPr>
          <a:lstStyle>
            <a:lvl1pPr algn="ctr">
              <a:defRPr sz="4000">
                <a:solidFill>
                  <a:srgbClr val="CF171E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 smtClean="0"/>
              <a:t>Thank You!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" y="4512365"/>
            <a:ext cx="12191995" cy="135457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contact details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0427" y="6343133"/>
            <a:ext cx="116592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4274" y="26441"/>
            <a:ext cx="6003452" cy="2277673"/>
          </a:xfrm>
          <a:prstGeom prst="rect">
            <a:avLst/>
          </a:prstGeom>
        </p:spPr>
      </p:pic>
      <p:sp>
        <p:nvSpPr>
          <p:cNvPr id="20" name="Rectangle 19"/>
          <p:cNvSpPr/>
          <p:nvPr userDrawn="1"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CE1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 dirty="0"/>
          </a:p>
        </p:txBody>
      </p:sp>
      <p:sp>
        <p:nvSpPr>
          <p:cNvPr id="21" name="TextBox 20"/>
          <p:cNvSpPr txBox="1">
            <a:spLocks noChangeArrowheads="1"/>
          </p:cNvSpPr>
          <p:nvPr userDrawn="1"/>
        </p:nvSpPr>
        <p:spPr bwMode="auto">
          <a:xfrm>
            <a:off x="10265433" y="6669088"/>
            <a:ext cx="192656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 smtClean="0">
                <a:solidFill>
                  <a:schemeClr val="bg1"/>
                </a:solidFill>
              </a:rPr>
              <a:t>June </a:t>
            </a:r>
            <a:r>
              <a:rPr lang="en-GB" sz="900" b="1" dirty="0" smtClean="0">
                <a:solidFill>
                  <a:schemeClr val="bg1"/>
                </a:solidFill>
              </a:rPr>
              <a:t>5</a:t>
            </a:r>
            <a:r>
              <a:rPr lang="en-GB" sz="900" b="1" baseline="30000" dirty="0" smtClean="0">
                <a:solidFill>
                  <a:schemeClr val="bg1"/>
                </a:solidFill>
              </a:rPr>
              <a:t>th</a:t>
            </a:r>
            <a:r>
              <a:rPr lang="en-GB" sz="900" b="1" dirty="0" smtClean="0">
                <a:solidFill>
                  <a:schemeClr val="bg1"/>
                </a:solidFill>
              </a:rPr>
              <a:t>-7</a:t>
            </a:r>
            <a:r>
              <a:rPr lang="en-GB" sz="900" b="1" baseline="30000" dirty="0" smtClean="0">
                <a:solidFill>
                  <a:schemeClr val="bg1"/>
                </a:solidFill>
              </a:rPr>
              <a:t>th</a:t>
            </a:r>
            <a:r>
              <a:rPr lang="en-GB" sz="900" b="1" baseline="0" dirty="0" smtClean="0">
                <a:solidFill>
                  <a:schemeClr val="bg1"/>
                </a:solidFill>
              </a:rPr>
              <a:t> </a:t>
            </a:r>
            <a:r>
              <a:rPr lang="en-GB" sz="900" b="1" dirty="0" smtClean="0">
                <a:solidFill>
                  <a:schemeClr val="bg1"/>
                </a:solidFill>
              </a:rPr>
              <a:t>| </a:t>
            </a:r>
            <a:r>
              <a:rPr lang="en-GB" sz="900" b="1" dirty="0" smtClean="0">
                <a:solidFill>
                  <a:schemeClr val="bg1"/>
                </a:solidFill>
              </a:rPr>
              <a:t>Cleveland, OH</a:t>
            </a:r>
            <a:endParaRPr lang="en-GB" sz="900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 userDrawn="1"/>
        </p:nvSpPr>
        <p:spPr bwMode="auto">
          <a:xfrm>
            <a:off x="0" y="6651159"/>
            <a:ext cx="12192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900" b="1" dirty="0" smtClean="0">
                <a:solidFill>
                  <a:schemeClr val="bg1"/>
                </a:solidFill>
              </a:rPr>
              <a:t>The</a:t>
            </a:r>
            <a:r>
              <a:rPr lang="en-GB" sz="900" b="1" baseline="0" dirty="0" smtClean="0">
                <a:solidFill>
                  <a:schemeClr val="bg1"/>
                </a:solidFill>
              </a:rPr>
              <a:t> Conference on Advancing Analysis &amp; Simulation in Engineering</a:t>
            </a:r>
            <a:r>
              <a:rPr lang="en-GB" sz="900" b="1" dirty="0" smtClean="0">
                <a:solidFill>
                  <a:schemeClr val="bg1"/>
                </a:solidFill>
              </a:rPr>
              <a:t> | CAASE18</a:t>
            </a:r>
            <a:endParaRPr lang="en-GB" sz="900" b="1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 userDrawn="1"/>
        </p:nvSpPr>
        <p:spPr bwMode="auto">
          <a:xfrm>
            <a:off x="406401" y="6648128"/>
            <a:ext cx="22277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 smtClean="0">
                <a:solidFill>
                  <a:schemeClr val="bg1"/>
                </a:solidFill>
              </a:rPr>
              <a:t>nafems.org/caase18</a:t>
            </a:r>
            <a:endParaRPr lang="en-GB" sz="9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7690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15813-87DF-45B2-988B-88A548706598}" type="datetime1">
              <a:rPr lang="en-GB" smtClean="0"/>
              <a:t>18/01/2018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9EC35-AD31-4AB2-93A8-D6F93F11AE1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44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1" r:id="rId5"/>
    <p:sldLayoutId id="2147483654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lang="en-GB" sz="4400" b="1" kern="1200" dirty="0">
          <a:solidFill>
            <a:srgbClr val="CF171E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9793288" y="6343651"/>
            <a:ext cx="874712" cy="365125"/>
          </a:xfrm>
        </p:spPr>
        <p:txBody>
          <a:bodyPr/>
          <a:lstStyle/>
          <a:p>
            <a:fld id="{33E9EC35-AD31-4AB2-93A8-D6F93F11AE10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6836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EC35-AD31-4AB2-93A8-D6F93F11AE10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881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EC35-AD31-4AB2-93A8-D6F93F11AE10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819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EC35-AD31-4AB2-93A8-D6F93F11AE10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6337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EC35-AD31-4AB2-93A8-D6F93F11AE10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043516"/>
      </p:ext>
    </p:extLst>
  </p:cSld>
  <p:clrMapOvr>
    <a:masterClrMapping/>
  </p:clrMapOvr>
</p:sld>
</file>

<file path=ppt/theme/theme1.xml><?xml version="1.0" encoding="utf-8"?>
<a:theme xmlns:a="http://schemas.openxmlformats.org/drawingml/2006/main" name="NAFEMS 2013 PP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4865DC5B-1009-40C1-A3DE-08823FC03187}" vid="{5D539D25-213B-4BE5-89B8-5553DEF94F1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3133</TotalTime>
  <Words>8</Words>
  <Application>Microsoft Office PowerPoint</Application>
  <PresentationFormat>Widescreen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Century Gothic</vt:lpstr>
      <vt:lpstr>NAFEMS 2013 PPT THEME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2016 NAFEMS Americas Conference</dc:subject>
  <dc:creator>Microsoft account</dc:creator>
  <cp:lastModifiedBy>Matthew Ladzinski</cp:lastModifiedBy>
  <cp:revision>55</cp:revision>
  <dcterms:created xsi:type="dcterms:W3CDTF">2015-03-13T14:40:09Z</dcterms:created>
  <dcterms:modified xsi:type="dcterms:W3CDTF">2018-01-18T20:07:41Z</dcterms:modified>
</cp:coreProperties>
</file>