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62" r:id="rId3"/>
    <p:sldId id="264" r:id="rId4"/>
    <p:sldId id="267" r:id="rId5"/>
    <p:sldId id="269" r:id="rId6"/>
    <p:sldId id="270" r:id="rId7"/>
    <p:sldId id="268" r:id="rId8"/>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86" autoAdjust="0"/>
    <p:restoredTop sz="94799" autoAdjust="0"/>
  </p:normalViewPr>
  <p:slideViewPr>
    <p:cSldViewPr snapToGrid="0">
      <p:cViewPr varScale="1">
        <p:scale>
          <a:sx n="62" d="100"/>
          <a:sy n="62" d="100"/>
        </p:scale>
        <p:origin x="1432" y="56"/>
      </p:cViewPr>
      <p:guideLst/>
    </p:cSldViewPr>
  </p:slideViewPr>
  <p:outlineViewPr>
    <p:cViewPr>
      <p:scale>
        <a:sx n="33" d="100"/>
        <a:sy n="33" d="100"/>
      </p:scale>
      <p:origin x="0" y="-10974"/>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75" d="100"/>
          <a:sy n="75" d="100"/>
        </p:scale>
        <p:origin x="1518" y="-11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943539B5-2E64-49E0-B0A8-E69AEAEA6A75}" type="datetimeFigureOut">
              <a:rPr lang="en-GB" smtClean="0"/>
              <a:t>07/08/2023</a:t>
            </a:fld>
            <a:endParaRPr lang="en-GB" dirty="0"/>
          </a:p>
        </p:txBody>
      </p:sp>
      <p:sp>
        <p:nvSpPr>
          <p:cNvPr id="4" name="Slide Image Placeholder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84633F43-69DA-4A9B-AC90-B36E0A968C61}" type="slidenum">
              <a:rPr lang="en-GB" smtClean="0"/>
              <a:t>‹#›</a:t>
            </a:fld>
            <a:endParaRPr lang="en-GB" dirty="0"/>
          </a:p>
        </p:txBody>
      </p:sp>
    </p:spTree>
    <p:extLst>
      <p:ext uri="{BB962C8B-B14F-4D97-AF65-F5344CB8AC3E}">
        <p14:creationId xmlns:p14="http://schemas.microsoft.com/office/powerpoint/2010/main" val="392289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633F43-69DA-4A9B-AC90-B36E0A968C61}" type="slidenum">
              <a:rPr lang="en-GB" smtClean="0"/>
              <a:t>2</a:t>
            </a:fld>
            <a:endParaRPr lang="en-GB" dirty="0"/>
          </a:p>
        </p:txBody>
      </p:sp>
    </p:spTree>
    <p:extLst>
      <p:ext uri="{BB962C8B-B14F-4D97-AF65-F5344CB8AC3E}">
        <p14:creationId xmlns:p14="http://schemas.microsoft.com/office/powerpoint/2010/main" val="893419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633F43-69DA-4A9B-AC90-B36E0A968C61}" type="slidenum">
              <a:rPr lang="en-GB" smtClean="0"/>
              <a:t>3</a:t>
            </a:fld>
            <a:endParaRPr lang="en-GB" dirty="0"/>
          </a:p>
        </p:txBody>
      </p:sp>
    </p:spTree>
    <p:extLst>
      <p:ext uri="{BB962C8B-B14F-4D97-AF65-F5344CB8AC3E}">
        <p14:creationId xmlns:p14="http://schemas.microsoft.com/office/powerpoint/2010/main" val="1531949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633F43-69DA-4A9B-AC90-B36E0A968C61}" type="slidenum">
              <a:rPr lang="en-GB" smtClean="0"/>
              <a:t>4</a:t>
            </a:fld>
            <a:endParaRPr lang="en-GB" dirty="0"/>
          </a:p>
        </p:txBody>
      </p:sp>
    </p:spTree>
    <p:extLst>
      <p:ext uri="{BB962C8B-B14F-4D97-AF65-F5344CB8AC3E}">
        <p14:creationId xmlns:p14="http://schemas.microsoft.com/office/powerpoint/2010/main" val="2014308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633F43-69DA-4A9B-AC90-B36E0A968C61}" type="slidenum">
              <a:rPr lang="en-GB" smtClean="0"/>
              <a:t>5</a:t>
            </a:fld>
            <a:endParaRPr lang="en-GB" dirty="0"/>
          </a:p>
        </p:txBody>
      </p:sp>
    </p:spTree>
    <p:extLst>
      <p:ext uri="{BB962C8B-B14F-4D97-AF65-F5344CB8AC3E}">
        <p14:creationId xmlns:p14="http://schemas.microsoft.com/office/powerpoint/2010/main" val="20897989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4633F43-69DA-4A9B-AC90-B36E0A968C61}" type="slidenum">
              <a:rPr lang="en-GB" smtClean="0"/>
              <a:t>6</a:t>
            </a:fld>
            <a:endParaRPr lang="en-GB" dirty="0"/>
          </a:p>
        </p:txBody>
      </p:sp>
    </p:spTree>
    <p:extLst>
      <p:ext uri="{BB962C8B-B14F-4D97-AF65-F5344CB8AC3E}">
        <p14:creationId xmlns:p14="http://schemas.microsoft.com/office/powerpoint/2010/main" val="37232409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861785" y="0"/>
            <a:ext cx="4328176" cy="6902849"/>
          </a:xfrm>
          <a:prstGeom prst="rect">
            <a:avLst/>
          </a:prstGeom>
        </p:spPr>
      </p:pic>
      <p:sp>
        <p:nvSpPr>
          <p:cNvPr id="2" name="Title 1"/>
          <p:cNvSpPr>
            <a:spLocks noGrp="1"/>
          </p:cNvSpPr>
          <p:nvPr>
            <p:ph type="ctrTitle"/>
          </p:nvPr>
        </p:nvSpPr>
        <p:spPr>
          <a:xfrm>
            <a:off x="571531" y="2115612"/>
            <a:ext cx="5368621" cy="1470025"/>
          </a:xfrm>
        </p:spPr>
        <p:txBody>
          <a:bodyPr/>
          <a:lstStyle>
            <a:lvl1pPr algn="l">
              <a:defRPr>
                <a:solidFill>
                  <a:schemeClr val="bg1"/>
                </a:solidFill>
                <a:latin typeface="Franklin Gothic Book"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611560" y="3658601"/>
            <a:ext cx="5328592" cy="1354575"/>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pic>
        <p:nvPicPr>
          <p:cNvPr id="9"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940152" y="7245424"/>
            <a:ext cx="2581275" cy="876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Date Placeholder 3"/>
          <p:cNvSpPr>
            <a:spLocks noGrp="1"/>
          </p:cNvSpPr>
          <p:nvPr>
            <p:ph type="dt" sz="half" idx="10"/>
          </p:nvPr>
        </p:nvSpPr>
        <p:spPr>
          <a:xfrm>
            <a:off x="7524328" y="6415125"/>
            <a:ext cx="2133600" cy="365125"/>
          </a:xfrm>
        </p:spPr>
        <p:txBody>
          <a:bodyPr/>
          <a:lstStyle>
            <a:lvl1pPr>
              <a:defRPr/>
            </a:lvl1pPr>
          </a:lstStyle>
          <a:p>
            <a:r>
              <a:rPr lang="en-GB" dirty="0"/>
              <a:t>www.nafems.org</a:t>
            </a:r>
          </a:p>
        </p:txBody>
      </p:sp>
      <p:pic>
        <p:nvPicPr>
          <p:cNvPr id="7"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51520" y="6168321"/>
            <a:ext cx="1861195" cy="631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42353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6EB2D8-DE42-4EC5-BC6E-3F7359C78B8A}" type="datetime1">
              <a:rPr lang="en-GB" smtClean="0"/>
              <a:t>07/08/2023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3E9EC35-AD31-4AB2-93A8-D6F93F11AE10}" type="slidenum">
              <a:rPr lang="en-GB" smtClean="0"/>
              <a:t>‹#›</a:t>
            </a:fld>
            <a:endParaRPr lang="en-GB" dirty="0"/>
          </a:p>
        </p:txBody>
      </p:sp>
    </p:spTree>
    <p:extLst>
      <p:ext uri="{BB962C8B-B14F-4D97-AF65-F5344CB8AC3E}">
        <p14:creationId xmlns:p14="http://schemas.microsoft.com/office/powerpoint/2010/main" val="323371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5777608-44CB-47FA-8517-163947FD437A}" type="datetime1">
              <a:rPr lang="en-GB" smtClean="0"/>
              <a:t>07/08/2023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3E9EC35-AD31-4AB2-93A8-D6F93F11AE10}" type="slidenum">
              <a:rPr lang="en-GB" smtClean="0"/>
              <a:t>‹#›</a:t>
            </a:fld>
            <a:endParaRPr lang="en-GB" dirty="0"/>
          </a:p>
        </p:txBody>
      </p:sp>
    </p:spTree>
    <p:extLst>
      <p:ext uri="{BB962C8B-B14F-4D97-AF65-F5344CB8AC3E}">
        <p14:creationId xmlns:p14="http://schemas.microsoft.com/office/powerpoint/2010/main" val="339253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0533A0D-87D2-4945-8E82-6DE41E92F8AA}" type="datetime1">
              <a:rPr lang="en-GB" smtClean="0"/>
              <a:t>07/08/2023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3E9EC35-AD31-4AB2-93A8-D6F93F11AE10}" type="slidenum">
              <a:rPr lang="en-GB" smtClean="0"/>
              <a:t>‹#›</a:t>
            </a:fld>
            <a:endParaRPr lang="en-GB" dirty="0"/>
          </a:p>
        </p:txBody>
      </p:sp>
    </p:spTree>
    <p:extLst>
      <p:ext uri="{BB962C8B-B14F-4D97-AF65-F5344CB8AC3E}">
        <p14:creationId xmlns:p14="http://schemas.microsoft.com/office/powerpoint/2010/main" val="443653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2A57E44-0867-49FA-938A-3A9635577635}" type="datetime1">
              <a:rPr lang="en-GB" smtClean="0"/>
              <a:t>07/08/2023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3E9EC35-AD31-4AB2-93A8-D6F93F11AE10}" type="slidenum">
              <a:rPr lang="en-GB" smtClean="0"/>
              <a:t>‹#›</a:t>
            </a:fld>
            <a:endParaRPr lang="en-GB" dirty="0"/>
          </a:p>
        </p:txBody>
      </p:sp>
    </p:spTree>
    <p:extLst>
      <p:ext uri="{BB962C8B-B14F-4D97-AF65-F5344CB8AC3E}">
        <p14:creationId xmlns:p14="http://schemas.microsoft.com/office/powerpoint/2010/main" val="2818275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7"/>
            <a:ext cx="7643192" cy="1143000"/>
          </a:xfrm>
        </p:spPr>
        <p:txBody>
          <a:bodyPr/>
          <a:lstStyle>
            <a:lvl1pPr algn="l">
              <a:defRPr>
                <a:solidFill>
                  <a:srgbClr val="FF0000"/>
                </a:solidFill>
              </a:defRPr>
            </a:lvl1pPr>
          </a:lstStyle>
          <a:p>
            <a:r>
              <a:rPr lang="en-US"/>
              <a:t>Click to edit Master title style</a:t>
            </a:r>
            <a:endParaRPr lang="en-GB" dirty="0"/>
          </a:p>
        </p:txBody>
      </p:sp>
      <p:sp>
        <p:nvSpPr>
          <p:cNvPr id="3" name="Content Placeholder 2"/>
          <p:cNvSpPr>
            <a:spLocks noGrp="1"/>
          </p:cNvSpPr>
          <p:nvPr>
            <p:ph idx="1"/>
          </p:nvPr>
        </p:nvSpPr>
        <p:spPr>
          <a:xfrm>
            <a:off x="1043608" y="1600201"/>
            <a:ext cx="764319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5"/>
          <p:cNvSpPr>
            <a:spLocks noGrp="1"/>
          </p:cNvSpPr>
          <p:nvPr>
            <p:ph type="sldNum" sz="quarter" idx="12"/>
          </p:nvPr>
        </p:nvSpPr>
        <p:spPr>
          <a:xfrm>
            <a:off x="4177820" y="6343132"/>
            <a:ext cx="874440" cy="365125"/>
          </a:xfrm>
        </p:spPr>
        <p:txBody>
          <a:bodyPr/>
          <a:lstStyle>
            <a:lvl1pPr algn="ctr">
              <a:defRPr/>
            </a:lvl1pPr>
          </a:lstStyle>
          <a:p>
            <a:fld id="{33E9EC35-AD31-4AB2-93A8-D6F93F11AE10}" type="slidenum">
              <a:rPr lang="en-GB" smtClean="0"/>
              <a:pPr/>
              <a:t>‹#›</a:t>
            </a:fld>
            <a:endParaRPr lang="en-GB" dirty="0"/>
          </a:p>
        </p:txBody>
      </p:sp>
      <p:pic>
        <p:nvPicPr>
          <p:cNvPr id="1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226156"/>
            <a:ext cx="1861195" cy="631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Footer Placeholder 4"/>
          <p:cNvSpPr txBox="1">
            <a:spLocks/>
          </p:cNvSpPr>
          <p:nvPr userDrawn="1"/>
        </p:nvSpPr>
        <p:spPr>
          <a:xfrm>
            <a:off x="6372200" y="6343132"/>
            <a:ext cx="2981296" cy="365125"/>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rgbClr val="FF0000"/>
                </a:solidFill>
              </a:rPr>
              <a:t>www.nafems.org</a:t>
            </a:r>
          </a:p>
        </p:txBody>
      </p:sp>
    </p:spTree>
    <p:extLst>
      <p:ext uri="{BB962C8B-B14F-4D97-AF65-F5344CB8AC3E}">
        <p14:creationId xmlns:p14="http://schemas.microsoft.com/office/powerpoint/2010/main" val="3070546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extLst>
              <a:ext uri="{28A0092B-C50C-407E-A947-70E740481C1C}">
                <a14:useLocalDpi xmlns:a14="http://schemas.microsoft.com/office/drawing/2010/main" val="0"/>
              </a:ext>
            </a:extLst>
          </a:blip>
          <a:srcRect l="38672" b="31291"/>
          <a:stretch/>
        </p:blipFill>
        <p:spPr>
          <a:xfrm rot="16200000">
            <a:off x="3303240" y="1017239"/>
            <a:ext cx="6858000" cy="4823521"/>
          </a:xfrm>
          <a:prstGeom prst="rect">
            <a:avLst/>
          </a:prstGeom>
        </p:spPr>
      </p:pic>
      <p:sp>
        <p:nvSpPr>
          <p:cNvPr id="2" name="Title 1"/>
          <p:cNvSpPr>
            <a:spLocks noGrp="1"/>
          </p:cNvSpPr>
          <p:nvPr>
            <p:ph type="title"/>
          </p:nvPr>
        </p:nvSpPr>
        <p:spPr>
          <a:xfrm>
            <a:off x="467544" y="274637"/>
            <a:ext cx="8208912" cy="1143000"/>
          </a:xfrm>
        </p:spPr>
        <p:txBody>
          <a:bodyPr>
            <a:noAutofit/>
          </a:bodyPr>
          <a:lstStyle>
            <a:lvl1pPr algn="l">
              <a:defRPr sz="3600">
                <a:solidFill>
                  <a:srgbClr val="D72929"/>
                </a:solidFill>
                <a:latin typeface="Century Gothic"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67544" y="1600201"/>
            <a:ext cx="8208912" cy="4525963"/>
          </a:xfrm>
        </p:spPr>
        <p:txBody>
          <a:bodyPr>
            <a:normAutofit/>
          </a:bodyPr>
          <a:lstStyle>
            <a:lvl1pPr>
              <a:defRPr sz="2800">
                <a:latin typeface="Century Gothic" pitchFamily="34" charset="0"/>
              </a:defRPr>
            </a:lvl1pPr>
            <a:lvl2pPr>
              <a:defRPr sz="2400">
                <a:latin typeface="Century Gothic" pitchFamily="34" charset="0"/>
              </a:defRPr>
            </a:lvl2pPr>
            <a:lvl3pPr>
              <a:defRPr sz="2000">
                <a:latin typeface="Century Gothic" pitchFamily="34" charset="0"/>
              </a:defRPr>
            </a:lvl3pPr>
            <a:lvl4pPr>
              <a:defRPr sz="1800">
                <a:latin typeface="Century Gothic" pitchFamily="34" charset="0"/>
              </a:defRPr>
            </a:lvl4pPr>
            <a:lvl5pPr>
              <a:defRPr sz="1800">
                <a:latin typeface="Century Gothic"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6DC663D9-A3D8-4D2E-98EB-1C88F197B7B2}" type="datetime1">
              <a:rPr lang="en-GB" smtClean="0"/>
              <a:t>07/08/2023</a:t>
            </a:fld>
            <a:endParaRPr lang="en-GB" dirty="0"/>
          </a:p>
        </p:txBody>
      </p:sp>
      <p:sp>
        <p:nvSpPr>
          <p:cNvPr id="6" name="Slide Number Placeholder 5"/>
          <p:cNvSpPr>
            <a:spLocks noGrp="1"/>
          </p:cNvSpPr>
          <p:nvPr>
            <p:ph type="sldNum" sz="quarter" idx="12"/>
          </p:nvPr>
        </p:nvSpPr>
        <p:spPr>
          <a:xfrm>
            <a:off x="4139952" y="6359515"/>
            <a:ext cx="1018456" cy="365125"/>
          </a:xfrm>
        </p:spPr>
        <p:txBody>
          <a:bodyPr/>
          <a:lstStyle/>
          <a:p>
            <a:pPr algn="ctr"/>
            <a:fld id="{33E9EC35-AD31-4AB2-93A8-D6F93F11AE10}" type="slidenum">
              <a:rPr lang="en-GB" smtClean="0"/>
              <a:pPr algn="ctr"/>
              <a:t>‹#›</a:t>
            </a:fld>
            <a:endParaRPr lang="en-GB" dirty="0"/>
          </a:p>
        </p:txBody>
      </p:sp>
      <p:pic>
        <p:nvPicPr>
          <p:cNvPr id="1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226156"/>
            <a:ext cx="1861195" cy="631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Footer Placeholder 4"/>
          <p:cNvSpPr txBox="1">
            <a:spLocks/>
          </p:cNvSpPr>
          <p:nvPr userDrawn="1"/>
        </p:nvSpPr>
        <p:spPr>
          <a:xfrm>
            <a:off x="6372200" y="6343132"/>
            <a:ext cx="2981296" cy="365125"/>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rgbClr val="FF0000"/>
                </a:solidFill>
              </a:rPr>
              <a:t>www.nafems.org</a:t>
            </a:r>
          </a:p>
        </p:txBody>
      </p:sp>
    </p:spTree>
    <p:extLst>
      <p:ext uri="{BB962C8B-B14F-4D97-AF65-F5344CB8AC3E}">
        <p14:creationId xmlns:p14="http://schemas.microsoft.com/office/powerpoint/2010/main" val="80672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38A5E5-4B0A-4408-AF59-06A9FBF6EBA1}" type="datetime1">
              <a:rPr lang="en-GB" smtClean="0"/>
              <a:t>07/08/2023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3E9EC35-AD31-4AB2-93A8-D6F93F11AE10}" type="slidenum">
              <a:rPr lang="en-GB" smtClean="0"/>
              <a:t>‹#›</a:t>
            </a:fld>
            <a:endParaRPr lang="en-GB" dirty="0"/>
          </a:p>
        </p:txBody>
      </p:sp>
    </p:spTree>
    <p:extLst>
      <p:ext uri="{BB962C8B-B14F-4D97-AF65-F5344CB8AC3E}">
        <p14:creationId xmlns:p14="http://schemas.microsoft.com/office/powerpoint/2010/main" val="349740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6876256" y="0"/>
            <a:ext cx="3691128" cy="5879592"/>
          </a:xfrm>
          <a:prstGeom prst="rect">
            <a:avLst/>
          </a:prstGeom>
        </p:spPr>
      </p:pic>
      <p:sp>
        <p:nvSpPr>
          <p:cNvPr id="2" name="Title 1"/>
          <p:cNvSpPr>
            <a:spLocks noGrp="1"/>
          </p:cNvSpPr>
          <p:nvPr>
            <p:ph type="title"/>
          </p:nvPr>
        </p:nvSpPr>
        <p:spPr>
          <a:xfrm>
            <a:off x="827584" y="274637"/>
            <a:ext cx="7488832" cy="1143000"/>
          </a:xfrm>
        </p:spPr>
        <p:txBody>
          <a:bodyPr/>
          <a:lstStyle>
            <a:lvl1pPr algn="l">
              <a:defRPr>
                <a:solidFill>
                  <a:srgbClr val="FF0000"/>
                </a:solidFill>
              </a:defRPr>
            </a:lvl1pPr>
          </a:lstStyle>
          <a:p>
            <a:r>
              <a:rPr lang="en-US"/>
              <a:t>Click to edit Master title style</a:t>
            </a:r>
            <a:endParaRPr lang="en-GB" dirty="0"/>
          </a:p>
        </p:txBody>
      </p:sp>
      <p:sp>
        <p:nvSpPr>
          <p:cNvPr id="3" name="Content Placeholder 2"/>
          <p:cNvSpPr>
            <a:spLocks noGrp="1"/>
          </p:cNvSpPr>
          <p:nvPr>
            <p:ph idx="1"/>
          </p:nvPr>
        </p:nvSpPr>
        <p:spPr>
          <a:xfrm>
            <a:off x="827584" y="1600201"/>
            <a:ext cx="7488832"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6DC663D9-A3D8-4D2E-98EB-1C88F197B7B2}" type="datetime1">
              <a:rPr lang="en-GB" smtClean="0"/>
              <a:t>07/08/2023</a:t>
            </a:fld>
            <a:endParaRPr lang="en-GB" dirty="0"/>
          </a:p>
        </p:txBody>
      </p:sp>
      <p:sp>
        <p:nvSpPr>
          <p:cNvPr id="6" name="Slide Number Placeholder 5"/>
          <p:cNvSpPr>
            <a:spLocks noGrp="1"/>
          </p:cNvSpPr>
          <p:nvPr>
            <p:ph type="sldNum" sz="quarter" idx="12"/>
          </p:nvPr>
        </p:nvSpPr>
        <p:spPr>
          <a:xfrm>
            <a:off x="4139952" y="6359515"/>
            <a:ext cx="1018456" cy="365125"/>
          </a:xfrm>
        </p:spPr>
        <p:txBody>
          <a:bodyPr/>
          <a:lstStyle/>
          <a:p>
            <a:pPr algn="ctr"/>
            <a:fld id="{33E9EC35-AD31-4AB2-93A8-D6F93F11AE10}" type="slidenum">
              <a:rPr lang="en-GB" smtClean="0"/>
              <a:pPr algn="ctr"/>
              <a:t>‹#›</a:t>
            </a:fld>
            <a:endParaRPr lang="en-GB" dirty="0"/>
          </a:p>
        </p:txBody>
      </p:sp>
      <p:pic>
        <p:nvPicPr>
          <p:cNvPr id="10"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226156"/>
            <a:ext cx="1861195" cy="631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Footer Placeholder 4"/>
          <p:cNvSpPr txBox="1">
            <a:spLocks/>
          </p:cNvSpPr>
          <p:nvPr userDrawn="1"/>
        </p:nvSpPr>
        <p:spPr>
          <a:xfrm>
            <a:off x="6372200" y="6343132"/>
            <a:ext cx="2981296" cy="365125"/>
          </a:xfrm>
          <a:prstGeom prst="rect">
            <a:avLst/>
          </a:prstGeom>
        </p:spPr>
        <p:txBody>
          <a:bodyPr vert="horz" lIns="91440" tIns="45720" rIns="91440" bIns="45720" rtlCol="0" anchor="ctr"/>
          <a:lstStyle>
            <a:defPPr>
              <a:defRPr lang="en-US"/>
            </a:defPPr>
            <a:lvl1pPr marL="0" algn="ctr" defTabSz="914400" rtl="0" eaLnBrk="1" latinLnBrk="0" hangingPunct="1">
              <a:defRPr sz="1800" kern="1200">
                <a:solidFill>
                  <a:srgbClr val="FF0000"/>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dirty="0">
                <a:solidFill>
                  <a:srgbClr val="FF0000"/>
                </a:solidFill>
              </a:rPr>
              <a:t>www.nafems.org</a:t>
            </a:r>
          </a:p>
        </p:txBody>
      </p:sp>
    </p:spTree>
    <p:extLst>
      <p:ext uri="{BB962C8B-B14F-4D97-AF65-F5344CB8AC3E}">
        <p14:creationId xmlns:p14="http://schemas.microsoft.com/office/powerpoint/2010/main" val="1509276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A25871A-CB29-4D79-91D3-9F5E5A59EB81}" type="datetime1">
              <a:rPr lang="en-GB" smtClean="0"/>
              <a:t>07/08/2023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3E9EC35-AD31-4AB2-93A8-D6F93F11AE10}" type="slidenum">
              <a:rPr lang="en-GB" smtClean="0"/>
              <a:t>‹#›</a:t>
            </a:fld>
            <a:endParaRPr lang="en-GB" dirty="0"/>
          </a:p>
        </p:txBody>
      </p:sp>
    </p:spTree>
    <p:extLst>
      <p:ext uri="{BB962C8B-B14F-4D97-AF65-F5344CB8AC3E}">
        <p14:creationId xmlns:p14="http://schemas.microsoft.com/office/powerpoint/2010/main" val="93165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95B5EF6-5928-4163-A3D1-A54E9A6111D4}" type="datetime1">
              <a:rPr lang="en-GB" smtClean="0"/>
              <a:t>07/08/2023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3E9EC35-AD31-4AB2-93A8-D6F93F11AE10}" type="slidenum">
              <a:rPr lang="en-GB" smtClean="0"/>
              <a:t>‹#›</a:t>
            </a:fld>
            <a:endParaRPr lang="en-GB" dirty="0"/>
          </a:p>
        </p:txBody>
      </p:sp>
    </p:spTree>
    <p:extLst>
      <p:ext uri="{BB962C8B-B14F-4D97-AF65-F5344CB8AC3E}">
        <p14:creationId xmlns:p14="http://schemas.microsoft.com/office/powerpoint/2010/main" val="1583219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D8CB181-8AEC-41D7-91FF-95B821A59FFB}" type="datetime1">
              <a:rPr lang="en-GB" smtClean="0"/>
              <a:t>07/08/2023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3E9EC35-AD31-4AB2-93A8-D6F93F11AE10}" type="slidenum">
              <a:rPr lang="en-GB" smtClean="0"/>
              <a:t>‹#›</a:t>
            </a:fld>
            <a:endParaRPr lang="en-GB" dirty="0"/>
          </a:p>
        </p:txBody>
      </p:sp>
    </p:spTree>
    <p:extLst>
      <p:ext uri="{BB962C8B-B14F-4D97-AF65-F5344CB8AC3E}">
        <p14:creationId xmlns:p14="http://schemas.microsoft.com/office/powerpoint/2010/main" val="2038756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E14138-9FAC-4040-8C9C-0CE170E7B57D}" type="datetime1">
              <a:rPr lang="en-GB" smtClean="0"/>
              <a:t>07/08/2023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3E9EC35-AD31-4AB2-93A8-D6F93F11AE10}" type="slidenum">
              <a:rPr lang="en-GB" smtClean="0"/>
              <a:t>‹#›</a:t>
            </a:fld>
            <a:endParaRPr lang="en-GB" dirty="0"/>
          </a:p>
        </p:txBody>
      </p:sp>
    </p:spTree>
    <p:extLst>
      <p:ext uri="{BB962C8B-B14F-4D97-AF65-F5344CB8AC3E}">
        <p14:creationId xmlns:p14="http://schemas.microsoft.com/office/powerpoint/2010/main" val="305663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15813-87DF-45B2-988B-88A548706598}" type="datetime1">
              <a:rPr lang="en-GB" smtClean="0"/>
              <a:t>07/08/2023</a:t>
            </a:fld>
            <a:endParaRPr lang="en-GB" dirty="0"/>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E9EC35-AD31-4AB2-93A8-D6F93F11AE10}" type="slidenum">
              <a:rPr lang="en-GB" smtClean="0"/>
              <a:t>‹#›</a:t>
            </a:fld>
            <a:endParaRPr lang="en-GB" dirty="0"/>
          </a:p>
        </p:txBody>
      </p:sp>
    </p:spTree>
    <p:extLst>
      <p:ext uri="{BB962C8B-B14F-4D97-AF65-F5344CB8AC3E}">
        <p14:creationId xmlns:p14="http://schemas.microsoft.com/office/powerpoint/2010/main" val="243446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51" r:id="rId4"/>
    <p:sldLayoutId id="2147483662"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ctr" defTabSz="914400" rtl="0" eaLnBrk="1" latinLnBrk="0" hangingPunct="1">
        <a:spcBef>
          <a:spcPct val="0"/>
        </a:spcBef>
        <a:buNone/>
        <a:defRPr sz="4400" kern="1200">
          <a:solidFill>
            <a:srgbClr val="FF0000"/>
          </a:solidFill>
          <a:latin typeface="Century Gothic"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Century Gothic"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Century Gothic"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entury Gothic"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entury Gothic"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entury Gothic"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6065" y="2960341"/>
            <a:ext cx="7536152" cy="2443688"/>
          </a:xfrm>
        </p:spPr>
        <p:txBody>
          <a:bodyPr>
            <a:normAutofit/>
          </a:bodyPr>
          <a:lstStyle/>
          <a:p>
            <a:r>
              <a:rPr lang="en-GB" sz="2400" dirty="0">
                <a:solidFill>
                  <a:srgbClr val="FF0000"/>
                </a:solidFill>
              </a:rPr>
              <a:t>NAFEMS Technical Working Group Overview</a:t>
            </a:r>
            <a:br>
              <a:rPr lang="en-GB" dirty="0">
                <a:solidFill>
                  <a:srgbClr val="FF0000"/>
                </a:solidFill>
              </a:rPr>
            </a:br>
            <a:endParaRPr lang="en-GB" dirty="0">
              <a:solidFill>
                <a:schemeClr val="tx1">
                  <a:lumMod val="50000"/>
                  <a:lumOff val="50000"/>
                </a:schemeClr>
              </a:solidFill>
            </a:endParaRPr>
          </a:p>
        </p:txBody>
      </p:sp>
      <p:sp>
        <p:nvSpPr>
          <p:cNvPr id="3" name="Title 1"/>
          <p:cNvSpPr txBox="1">
            <a:spLocks/>
          </p:cNvSpPr>
          <p:nvPr/>
        </p:nvSpPr>
        <p:spPr>
          <a:xfrm>
            <a:off x="1124525" y="3434960"/>
            <a:ext cx="6517246" cy="2443688"/>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400" kern="1200">
                <a:solidFill>
                  <a:schemeClr val="bg1"/>
                </a:solidFill>
                <a:latin typeface="Franklin Gothic Book" pitchFamily="34" charset="0"/>
                <a:ea typeface="+mj-ea"/>
                <a:cs typeface="+mj-cs"/>
              </a:defRPr>
            </a:lvl1pPr>
          </a:lstStyle>
          <a:p>
            <a:pPr algn="r"/>
            <a:endParaRPr lang="en-GB" dirty="0">
              <a:solidFill>
                <a:srgbClr val="FF0000"/>
              </a:solidFill>
            </a:endParaRPr>
          </a:p>
          <a:p>
            <a:pPr algn="r"/>
            <a:r>
              <a:rPr lang="en-GB" sz="2200" dirty="0">
                <a:solidFill>
                  <a:schemeClr val="tx1">
                    <a:lumMod val="50000"/>
                    <a:lumOff val="50000"/>
                  </a:schemeClr>
                </a:solidFill>
              </a:rPr>
              <a:t>Manufacturing Process Simulation (MANWG)</a:t>
            </a:r>
          </a:p>
          <a:p>
            <a:pPr algn="r"/>
            <a:r>
              <a:rPr lang="en-GB" sz="2200" dirty="0">
                <a:solidFill>
                  <a:schemeClr val="tx1">
                    <a:lumMod val="50000"/>
                    <a:lumOff val="50000"/>
                  </a:schemeClr>
                </a:solidFill>
              </a:rPr>
              <a:t>2023</a:t>
            </a:r>
            <a:endParaRPr lang="en-GB" dirty="0">
              <a:solidFill>
                <a:schemeClr val="tx1">
                  <a:lumMod val="50000"/>
                  <a:lumOff val="50000"/>
                </a:schemeClr>
              </a:solidFill>
            </a:endParaRPr>
          </a:p>
        </p:txBody>
      </p:sp>
    </p:spTree>
    <p:extLst>
      <p:ext uri="{BB962C8B-B14F-4D97-AF65-F5344CB8AC3E}">
        <p14:creationId xmlns:p14="http://schemas.microsoft.com/office/powerpoint/2010/main" val="1670880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538" y="161653"/>
            <a:ext cx="8627613" cy="629179"/>
          </a:xfrm>
        </p:spPr>
        <p:txBody>
          <a:bodyPr>
            <a:noAutofit/>
          </a:bodyPr>
          <a:lstStyle/>
          <a:p>
            <a:r>
              <a:rPr lang="en-GB" sz="3050" dirty="0"/>
              <a:t>Manufacturing Process Simulation (MANWG) </a:t>
            </a:r>
          </a:p>
        </p:txBody>
      </p:sp>
      <p:sp>
        <p:nvSpPr>
          <p:cNvPr id="3" name="Content Placeholder 2"/>
          <p:cNvSpPr>
            <a:spLocks noGrp="1"/>
          </p:cNvSpPr>
          <p:nvPr>
            <p:ph idx="1"/>
          </p:nvPr>
        </p:nvSpPr>
        <p:spPr>
          <a:xfrm>
            <a:off x="271849" y="790832"/>
            <a:ext cx="8627613" cy="5395784"/>
          </a:xfrm>
        </p:spPr>
        <p:txBody>
          <a:bodyPr>
            <a:normAutofit fontScale="25000" lnSpcReduction="20000"/>
          </a:bodyPr>
          <a:lstStyle/>
          <a:p>
            <a:pPr marL="0" indent="0">
              <a:buNone/>
            </a:pPr>
            <a:r>
              <a:rPr lang="en-GB" sz="1600" dirty="0"/>
              <a:t> </a:t>
            </a:r>
          </a:p>
          <a:p>
            <a:r>
              <a:rPr lang="en-GB" sz="4800" dirty="0"/>
              <a:t>The NAFEMS Manufacturing Process Simulation Working Group (MANWG) was launched in February 2016 with the following mission statement: </a:t>
            </a:r>
          </a:p>
          <a:p>
            <a:endParaRPr lang="en-GB" sz="4800" dirty="0"/>
          </a:p>
          <a:p>
            <a:pPr marL="0" indent="0">
              <a:buNone/>
            </a:pPr>
            <a:r>
              <a:rPr lang="en-GB" sz="4800" dirty="0"/>
              <a:t>        ‘to promote the development and use of virtual manufacturing tools within the product design and   </a:t>
            </a:r>
          </a:p>
          <a:p>
            <a:pPr marL="0" indent="0">
              <a:buNone/>
            </a:pPr>
            <a:r>
              <a:rPr lang="en-GB" sz="4800" dirty="0"/>
              <a:t>         manufacturing cycle to improve outcomes in industrial manufacturing processes’.</a:t>
            </a:r>
          </a:p>
          <a:p>
            <a:pPr marL="457200" lvl="1" indent="0">
              <a:buNone/>
            </a:pPr>
            <a:endParaRPr lang="en-GB" sz="4800" dirty="0"/>
          </a:p>
          <a:p>
            <a:r>
              <a:rPr lang="en-GB" sz="4800" dirty="0"/>
              <a:t>The Manufacturing Process Simulation Working Group has three Focus Groups, concentrating on </a:t>
            </a:r>
            <a:r>
              <a:rPr lang="en-GB" sz="4800" b="1" dirty="0"/>
              <a:t>Composites</a:t>
            </a:r>
            <a:r>
              <a:rPr lang="en-GB" sz="4800" dirty="0"/>
              <a:t>, </a:t>
            </a:r>
            <a:r>
              <a:rPr lang="en-GB" sz="4800" b="1" dirty="0"/>
              <a:t>Metallic Additive Manufacturing </a:t>
            </a:r>
            <a:r>
              <a:rPr lang="en-GB" sz="4800" dirty="0"/>
              <a:t>and </a:t>
            </a:r>
            <a:r>
              <a:rPr lang="en-GB" sz="4800" b="1" dirty="0"/>
              <a:t>Metals</a:t>
            </a:r>
            <a:r>
              <a:rPr lang="en-GB" sz="4800" dirty="0"/>
              <a:t>.</a:t>
            </a:r>
          </a:p>
          <a:p>
            <a:pPr lvl="0"/>
            <a:endParaRPr lang="en-GB" sz="4800" dirty="0"/>
          </a:p>
          <a:p>
            <a:pPr lvl="0"/>
            <a:r>
              <a:rPr lang="en-GB" sz="4800" dirty="0"/>
              <a:t>Monthly online meetings via WebEx</a:t>
            </a:r>
          </a:p>
          <a:p>
            <a:pPr lvl="0"/>
            <a:endParaRPr lang="en-GB" sz="4800" dirty="0"/>
          </a:p>
          <a:p>
            <a:pPr lvl="0"/>
            <a:r>
              <a:rPr lang="en-GB" sz="4800" b="1" dirty="0"/>
              <a:t>Chair</a:t>
            </a:r>
            <a:r>
              <a:rPr lang="en-GB" sz="4800" dirty="0"/>
              <a:t> – Sjoerd VAN DER VEEN, Airbus</a:t>
            </a:r>
          </a:p>
          <a:p>
            <a:pPr lvl="0"/>
            <a:r>
              <a:rPr lang="en-GB" sz="4800" b="1" dirty="0"/>
              <a:t>Vice Chair </a:t>
            </a:r>
            <a:r>
              <a:rPr lang="en-GB" sz="4800" dirty="0"/>
              <a:t>– Anas Yaghi, Manufacturing Technology Centre</a:t>
            </a:r>
          </a:p>
          <a:p>
            <a:pPr lvl="0"/>
            <a:r>
              <a:rPr lang="en-GB" sz="4800" b="1" dirty="0"/>
              <a:t>MANWG Composites Focus Group Chair </a:t>
            </a:r>
            <a:r>
              <a:rPr lang="en-GB" sz="4800" dirty="0"/>
              <a:t>– </a:t>
            </a:r>
          </a:p>
          <a:p>
            <a:pPr lvl="0"/>
            <a:r>
              <a:rPr lang="en-GB" sz="4800" b="1" dirty="0"/>
              <a:t>MANWG Metallic Additive Manufacturing Focus Group Chair </a:t>
            </a:r>
            <a:r>
              <a:rPr lang="en-GB" sz="4800" dirty="0"/>
              <a:t>– </a:t>
            </a:r>
          </a:p>
          <a:p>
            <a:pPr lvl="0"/>
            <a:r>
              <a:rPr lang="en-GB" sz="4800" b="1" dirty="0"/>
              <a:t>MANWG Metals Focus Group Chair</a:t>
            </a:r>
            <a:r>
              <a:rPr lang="en-GB" sz="4800" dirty="0"/>
              <a:t> – Trevor Dutton, Dutton Simulation</a:t>
            </a:r>
          </a:p>
          <a:p>
            <a:pPr lvl="0"/>
            <a:endParaRPr lang="en-GB" sz="4800" dirty="0"/>
          </a:p>
          <a:p>
            <a:pPr lvl="0"/>
            <a:r>
              <a:rPr lang="en-GB" sz="4800" dirty="0"/>
              <a:t>The group includes representatives of The Aerospace Corporation, Airbus, ANSYS, Boeing, Brunel University, Convergent, Dutton Simulation, </a:t>
            </a:r>
            <a:r>
              <a:rPr lang="en-GB" sz="4800" dirty="0" err="1"/>
              <a:t>Enginsoft</a:t>
            </a:r>
            <a:r>
              <a:rPr lang="en-GB" sz="4800" dirty="0"/>
              <a:t>, ESI, Grundfos, Manufacturing Technology Centre, National Composites Centre, Rolls Royce, SAFRAN, Southwest Research Institute, SWRIM, </a:t>
            </a:r>
            <a:r>
              <a:rPr lang="en-GB" sz="4800" dirty="0" err="1"/>
              <a:t>Tecnalia</a:t>
            </a:r>
            <a:r>
              <a:rPr lang="en-GB" sz="4800" dirty="0"/>
              <a:t>, Tesla, </a:t>
            </a:r>
            <a:r>
              <a:rPr lang="en-GB" sz="4800" dirty="0" err="1"/>
              <a:t>Transvalor</a:t>
            </a:r>
            <a:r>
              <a:rPr lang="en-GB" sz="4800" dirty="0"/>
              <a:t> S.A., TWI Ltd, </a:t>
            </a:r>
            <a:r>
              <a:rPr lang="en-GB" sz="4800" dirty="0" err="1"/>
              <a:t>Universitat</a:t>
            </a:r>
            <a:r>
              <a:rPr lang="en-GB" sz="4800" dirty="0"/>
              <a:t> </a:t>
            </a:r>
            <a:r>
              <a:rPr lang="en-GB" sz="4800" dirty="0" err="1"/>
              <a:t>Politecnica</a:t>
            </a:r>
            <a:r>
              <a:rPr lang="en-GB" sz="4800" dirty="0"/>
              <a:t> de Catalunya - CIMNE, University of Strathclyde/AFRC, Warwick University / WMG, Wilde Analysis</a:t>
            </a:r>
          </a:p>
          <a:p>
            <a:pPr lvl="0"/>
            <a:endParaRPr lang="en-GB" sz="4800" dirty="0"/>
          </a:p>
          <a:p>
            <a:pPr lvl="0"/>
            <a:r>
              <a:rPr lang="en-GB" sz="4800" dirty="0"/>
              <a:t>Information about the Manufacturing Process Simulation Working Group can be found on the NAFEMS website at </a:t>
            </a:r>
            <a:r>
              <a:rPr lang="en-GB" sz="4800" b="1" dirty="0">
                <a:solidFill>
                  <a:srgbClr val="FF0000"/>
                </a:solidFill>
              </a:rPr>
              <a:t>www.nafems.org/community/working-groups/manufacturing-process-simulation</a:t>
            </a:r>
            <a:endParaRPr lang="en-GB" sz="4800" dirty="0">
              <a:solidFill>
                <a:srgbClr val="FF0000"/>
              </a:solidFill>
            </a:endParaRPr>
          </a:p>
          <a:p>
            <a:pPr lvl="0"/>
            <a:endParaRPr lang="en-GB" sz="4800" dirty="0"/>
          </a:p>
          <a:p>
            <a:pPr lvl="0"/>
            <a:r>
              <a:rPr lang="en-GB" sz="4800" dirty="0"/>
              <a:t>To enquire about joining this working group complete the online form at </a:t>
            </a:r>
            <a:r>
              <a:rPr lang="en-GB" sz="4800" b="1" dirty="0">
                <a:solidFill>
                  <a:srgbClr val="FF0000"/>
                </a:solidFill>
              </a:rPr>
              <a:t>www.nafems.org/community/working-groups/manufacturing-process-simulation/get_involved</a:t>
            </a:r>
            <a:endParaRPr lang="en-GB" sz="4800" dirty="0"/>
          </a:p>
          <a:p>
            <a:pPr lvl="0"/>
            <a:endParaRPr lang="en-GB" sz="3700" dirty="0"/>
          </a:p>
          <a:p>
            <a:pPr lvl="0"/>
            <a:endParaRPr lang="en-GB" sz="1600" dirty="0"/>
          </a:p>
        </p:txBody>
      </p:sp>
      <p:sp>
        <p:nvSpPr>
          <p:cNvPr id="4" name="Slide Number Placeholder 3"/>
          <p:cNvSpPr>
            <a:spLocks noGrp="1"/>
          </p:cNvSpPr>
          <p:nvPr>
            <p:ph type="sldNum" sz="quarter" idx="12"/>
          </p:nvPr>
        </p:nvSpPr>
        <p:spPr/>
        <p:txBody>
          <a:bodyPr/>
          <a:lstStyle/>
          <a:p>
            <a:fld id="{33E9EC35-AD31-4AB2-93A8-D6F93F11AE10}" type="slidenum">
              <a:rPr lang="en-GB" smtClean="0"/>
              <a:pPr/>
              <a:t>2</a:t>
            </a:fld>
            <a:endParaRPr lang="en-GB" dirty="0"/>
          </a:p>
        </p:txBody>
      </p:sp>
    </p:spTree>
    <p:extLst>
      <p:ext uri="{BB962C8B-B14F-4D97-AF65-F5344CB8AC3E}">
        <p14:creationId xmlns:p14="http://schemas.microsoft.com/office/powerpoint/2010/main" val="75635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1319" y="930877"/>
            <a:ext cx="8122508" cy="5012724"/>
          </a:xfrm>
        </p:spPr>
        <p:txBody>
          <a:bodyPr>
            <a:noAutofit/>
          </a:bodyPr>
          <a:lstStyle/>
          <a:p>
            <a:pPr marL="0" indent="0">
              <a:buNone/>
            </a:pPr>
            <a:r>
              <a:rPr lang="en-GB" sz="2000" b="1" dirty="0"/>
              <a:t>The MANWG aims to be a focal point for independent and reliable information on simulation capabilities and requirements, specifically by pursuing its goals of:</a:t>
            </a:r>
          </a:p>
          <a:p>
            <a:pPr marL="0" indent="0">
              <a:buNone/>
            </a:pPr>
            <a:endParaRPr lang="en-GB" sz="1600" b="1" dirty="0"/>
          </a:p>
          <a:p>
            <a:r>
              <a:rPr lang="en-GB" sz="1600" b="1" dirty="0"/>
              <a:t>Increasing awareness </a:t>
            </a:r>
            <a:r>
              <a:rPr lang="en-GB" sz="1600" dirty="0"/>
              <a:t>of virtual manufacturing and its value in real-world manufacturing</a:t>
            </a:r>
          </a:p>
          <a:p>
            <a:r>
              <a:rPr lang="en-GB" sz="1600" dirty="0"/>
              <a:t>Making virtual manufacturing tools </a:t>
            </a:r>
            <a:r>
              <a:rPr lang="en-GB" sz="1600" b="1" dirty="0"/>
              <a:t>wide-spread and effective</a:t>
            </a:r>
            <a:r>
              <a:rPr lang="en-GB" sz="1600" dirty="0"/>
              <a:t> in design and execution of manufacturing processes</a:t>
            </a:r>
          </a:p>
          <a:p>
            <a:r>
              <a:rPr lang="en-GB" sz="1600" dirty="0"/>
              <a:t>Making virtual manufacturing tools more </a:t>
            </a:r>
            <a:r>
              <a:rPr lang="en-GB" sz="1600" b="1" dirty="0"/>
              <a:t>accurate</a:t>
            </a:r>
            <a:r>
              <a:rPr lang="en-GB" sz="1600" dirty="0"/>
              <a:t>, by proposing benchmarks </a:t>
            </a:r>
          </a:p>
          <a:p>
            <a:r>
              <a:rPr lang="en-GB" sz="1600" dirty="0"/>
              <a:t>Sharing best practice (how-to guides) and promote the standardisation of modelling approaches and corresponding material characterisation tests</a:t>
            </a:r>
          </a:p>
          <a:p>
            <a:r>
              <a:rPr lang="en-GB" sz="1600" dirty="0"/>
              <a:t>Making the </a:t>
            </a:r>
            <a:r>
              <a:rPr lang="en-GB" sz="1600" b="1" dirty="0"/>
              <a:t>use </a:t>
            </a:r>
            <a:r>
              <a:rPr lang="en-GB" sz="1600" dirty="0"/>
              <a:t>of virtual manufacturing tools </a:t>
            </a:r>
            <a:r>
              <a:rPr lang="en-GB" sz="1600" b="1" dirty="0"/>
              <a:t>more efficient</a:t>
            </a:r>
          </a:p>
          <a:p>
            <a:r>
              <a:rPr lang="en-GB" sz="1600" b="1" dirty="0"/>
              <a:t>Becoming a hub </a:t>
            </a:r>
            <a:r>
              <a:rPr lang="en-GB" sz="1600" dirty="0"/>
              <a:t>for modellers to be well informed and interconnected concerning simulation matters</a:t>
            </a:r>
          </a:p>
          <a:p>
            <a:r>
              <a:rPr lang="en-GB" sz="1600" b="1" dirty="0"/>
              <a:t>Facilitating innovation </a:t>
            </a:r>
            <a:r>
              <a:rPr lang="en-GB" sz="1600" dirty="0"/>
              <a:t>through the promotion and support of virtual manufacturing tools within academia, policy makers and throughout the manufacturing community</a:t>
            </a:r>
          </a:p>
          <a:p>
            <a:pPr marL="0" indent="0">
              <a:buNone/>
            </a:pPr>
            <a:endParaRPr lang="en-GB" sz="1400" dirty="0"/>
          </a:p>
        </p:txBody>
      </p:sp>
      <p:sp>
        <p:nvSpPr>
          <p:cNvPr id="4" name="Slide Number Placeholder 3"/>
          <p:cNvSpPr>
            <a:spLocks noGrp="1"/>
          </p:cNvSpPr>
          <p:nvPr>
            <p:ph type="sldNum" sz="quarter" idx="12"/>
          </p:nvPr>
        </p:nvSpPr>
        <p:spPr/>
        <p:txBody>
          <a:bodyPr/>
          <a:lstStyle/>
          <a:p>
            <a:fld id="{33E9EC35-AD31-4AB2-93A8-D6F93F11AE10}" type="slidenum">
              <a:rPr lang="en-GB" smtClean="0"/>
              <a:pPr/>
              <a:t>3</a:t>
            </a:fld>
            <a:endParaRPr lang="en-GB" dirty="0"/>
          </a:p>
        </p:txBody>
      </p:sp>
      <p:sp>
        <p:nvSpPr>
          <p:cNvPr id="7" name="Title 1">
            <a:extLst>
              <a:ext uri="{FF2B5EF4-FFF2-40B4-BE49-F238E27FC236}">
                <a16:creationId xmlns:a16="http://schemas.microsoft.com/office/drawing/2014/main" id="{FA98A758-528E-47F1-81D5-592DA500B216}"/>
              </a:ext>
            </a:extLst>
          </p:cNvPr>
          <p:cNvSpPr>
            <a:spLocks noGrp="1"/>
          </p:cNvSpPr>
          <p:nvPr>
            <p:ph type="title"/>
          </p:nvPr>
        </p:nvSpPr>
        <p:spPr>
          <a:xfrm>
            <a:off x="211428" y="274638"/>
            <a:ext cx="8627772" cy="532670"/>
          </a:xfrm>
        </p:spPr>
        <p:txBody>
          <a:bodyPr>
            <a:noAutofit/>
          </a:bodyPr>
          <a:lstStyle/>
          <a:p>
            <a:r>
              <a:rPr lang="en-GB" sz="3050" dirty="0"/>
              <a:t>Manufacturing Process Simulation (MANWG) </a:t>
            </a:r>
          </a:p>
        </p:txBody>
      </p:sp>
    </p:spTree>
    <p:extLst>
      <p:ext uri="{BB962C8B-B14F-4D97-AF65-F5344CB8AC3E}">
        <p14:creationId xmlns:p14="http://schemas.microsoft.com/office/powerpoint/2010/main" val="199460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427" y="675504"/>
            <a:ext cx="8822505" cy="5469923"/>
          </a:xfrm>
        </p:spPr>
        <p:txBody>
          <a:bodyPr>
            <a:noAutofit/>
          </a:bodyPr>
          <a:lstStyle/>
          <a:p>
            <a:pPr marL="0" indent="0">
              <a:buNone/>
            </a:pPr>
            <a:r>
              <a:rPr lang="en-GB" sz="1600" b="1" dirty="0"/>
              <a:t>MANWG Composites Focus Group:</a:t>
            </a:r>
          </a:p>
          <a:p>
            <a:r>
              <a:rPr lang="en-GB" sz="1600" dirty="0"/>
              <a:t>The MANWG Composites Focus Group was set up in 2018 and aims to:</a:t>
            </a:r>
          </a:p>
          <a:p>
            <a:pPr lvl="1">
              <a:buSzPct val="98000"/>
              <a:buFont typeface="Century Gothic" panose="020B0502020202020204" pitchFamily="34" charset="0"/>
              <a:buChar char="─"/>
            </a:pPr>
            <a:r>
              <a:rPr lang="en-US" sz="1600" dirty="0"/>
              <a:t>Make virtual manufacturing tools wide-spread and effective in design and execution of manufacturing processes</a:t>
            </a:r>
          </a:p>
          <a:p>
            <a:pPr lvl="1">
              <a:buSzPct val="98000"/>
              <a:buFont typeface="Century Gothic" panose="020B0502020202020204" pitchFamily="34" charset="0"/>
              <a:buChar char="─"/>
            </a:pPr>
            <a:r>
              <a:rPr lang="en-US" sz="1600" dirty="0"/>
              <a:t>Share best practice (how-to guides) and promote the </a:t>
            </a:r>
            <a:r>
              <a:rPr lang="en-US" sz="1600" dirty="0" err="1"/>
              <a:t>standardisation</a:t>
            </a:r>
            <a:r>
              <a:rPr lang="en-US" sz="1600" dirty="0"/>
              <a:t> of modelling approaches and corresponding material </a:t>
            </a:r>
            <a:r>
              <a:rPr lang="en-US" sz="1600" dirty="0" err="1"/>
              <a:t>characterisation</a:t>
            </a:r>
            <a:r>
              <a:rPr lang="en-US" sz="1600" dirty="0"/>
              <a:t> tests</a:t>
            </a:r>
          </a:p>
          <a:p>
            <a:pPr marL="0" indent="0">
              <a:buNone/>
            </a:pPr>
            <a:endParaRPr lang="en-GB" sz="800" dirty="0"/>
          </a:p>
          <a:p>
            <a:r>
              <a:rPr lang="en-GB" sz="1600" dirty="0"/>
              <a:t>Further details of the group’s aims and activities can be found at</a:t>
            </a:r>
            <a:r>
              <a:rPr lang="en-GB" sz="1600" dirty="0">
                <a:solidFill>
                  <a:srgbClr val="FF0000"/>
                </a:solidFill>
              </a:rPr>
              <a:t> </a:t>
            </a:r>
            <a:r>
              <a:rPr lang="en-GB" sz="1600" b="1" dirty="0">
                <a:solidFill>
                  <a:srgbClr val="FF0000"/>
                </a:solidFill>
              </a:rPr>
              <a:t>https://www.nafems.org/community/working-groups/manufacturing-process-simulation/composites_manwg_focus_group/. </a:t>
            </a:r>
          </a:p>
          <a:p>
            <a:pPr marL="0" indent="0">
              <a:buNone/>
            </a:pPr>
            <a:endParaRPr lang="en-GB" sz="1600" b="1" dirty="0"/>
          </a:p>
        </p:txBody>
      </p:sp>
      <p:sp>
        <p:nvSpPr>
          <p:cNvPr id="4" name="Slide Number Placeholder 3"/>
          <p:cNvSpPr>
            <a:spLocks noGrp="1"/>
          </p:cNvSpPr>
          <p:nvPr>
            <p:ph type="sldNum" sz="quarter" idx="12"/>
          </p:nvPr>
        </p:nvSpPr>
        <p:spPr/>
        <p:txBody>
          <a:bodyPr/>
          <a:lstStyle/>
          <a:p>
            <a:fld id="{33E9EC35-AD31-4AB2-93A8-D6F93F11AE10}" type="slidenum">
              <a:rPr lang="en-GB" smtClean="0"/>
              <a:pPr/>
              <a:t>4</a:t>
            </a:fld>
            <a:endParaRPr lang="en-GB" dirty="0"/>
          </a:p>
        </p:txBody>
      </p:sp>
      <p:sp>
        <p:nvSpPr>
          <p:cNvPr id="7" name="Title 1">
            <a:extLst>
              <a:ext uri="{FF2B5EF4-FFF2-40B4-BE49-F238E27FC236}">
                <a16:creationId xmlns:a16="http://schemas.microsoft.com/office/drawing/2014/main" id="{FA98A758-528E-47F1-81D5-592DA500B216}"/>
              </a:ext>
            </a:extLst>
          </p:cNvPr>
          <p:cNvSpPr>
            <a:spLocks noGrp="1"/>
          </p:cNvSpPr>
          <p:nvPr>
            <p:ph type="title"/>
          </p:nvPr>
        </p:nvSpPr>
        <p:spPr>
          <a:xfrm>
            <a:off x="211428" y="149744"/>
            <a:ext cx="8627772" cy="525760"/>
          </a:xfrm>
        </p:spPr>
        <p:txBody>
          <a:bodyPr>
            <a:noAutofit/>
          </a:bodyPr>
          <a:lstStyle/>
          <a:p>
            <a:r>
              <a:rPr lang="en-GB" sz="3050" dirty="0"/>
              <a:t>Manufacturing Process Simulation (MANWG) </a:t>
            </a:r>
          </a:p>
        </p:txBody>
      </p:sp>
    </p:spTree>
    <p:extLst>
      <p:ext uri="{BB962C8B-B14F-4D97-AF65-F5344CB8AC3E}">
        <p14:creationId xmlns:p14="http://schemas.microsoft.com/office/powerpoint/2010/main" val="1766119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427" y="675504"/>
            <a:ext cx="8822505" cy="5469923"/>
          </a:xfrm>
        </p:spPr>
        <p:txBody>
          <a:bodyPr>
            <a:noAutofit/>
          </a:bodyPr>
          <a:lstStyle/>
          <a:p>
            <a:pPr marL="0" indent="0">
              <a:buNone/>
            </a:pPr>
            <a:r>
              <a:rPr lang="en-GB" sz="1600" b="1" dirty="0"/>
              <a:t>MANWG Metallic Additive Manufacturing Focus Group:</a:t>
            </a:r>
          </a:p>
          <a:p>
            <a:r>
              <a:rPr lang="en-GB" sz="1600" dirty="0"/>
              <a:t>The MANWG Metallic Additive Manufacturing Focus Group was set up in early 2017 and aims to:</a:t>
            </a:r>
          </a:p>
          <a:p>
            <a:pPr lvl="1">
              <a:buSzPct val="98000"/>
              <a:buFont typeface="Century Gothic" panose="020B0502020202020204" pitchFamily="34" charset="0"/>
              <a:buChar char="─"/>
            </a:pPr>
            <a:r>
              <a:rPr lang="en-US" sz="1600" dirty="0"/>
              <a:t>Share best practice (how-to guides) and promote the </a:t>
            </a:r>
            <a:r>
              <a:rPr lang="en-US" sz="1600" dirty="0" err="1"/>
              <a:t>standardisation</a:t>
            </a:r>
            <a:r>
              <a:rPr lang="en-US" sz="1600" dirty="0"/>
              <a:t> of modelling approaches</a:t>
            </a:r>
          </a:p>
          <a:p>
            <a:pPr lvl="1">
              <a:buSzPct val="98000"/>
              <a:buFont typeface="Century Gothic" panose="020B0502020202020204" pitchFamily="34" charset="0"/>
              <a:buChar char="─"/>
            </a:pPr>
            <a:r>
              <a:rPr lang="en-US" sz="1600" dirty="0"/>
              <a:t>Make virtual manufacturing tools more accurate, by proposing benchmarks </a:t>
            </a:r>
          </a:p>
          <a:p>
            <a:pPr lvl="1">
              <a:buSzPct val="98000"/>
              <a:buFont typeface="Century Gothic" panose="020B0502020202020204" pitchFamily="34" charset="0"/>
              <a:buChar char="─"/>
            </a:pPr>
            <a:r>
              <a:rPr lang="en-US" sz="1600" dirty="0"/>
              <a:t>Make the use of virtual manufacturing tools more efficient</a:t>
            </a:r>
          </a:p>
          <a:p>
            <a:pPr lvl="1">
              <a:buSzPct val="98000"/>
              <a:buFont typeface="Century Gothic" panose="020B0502020202020204" pitchFamily="34" charset="0"/>
              <a:buChar char="─"/>
            </a:pPr>
            <a:endParaRPr lang="en-GB" sz="800" dirty="0"/>
          </a:p>
          <a:p>
            <a:pPr>
              <a:buSzPct val="98000"/>
            </a:pPr>
            <a:r>
              <a:rPr lang="en-GB" sz="1600" dirty="0"/>
              <a:t>Further details of the group’s aims and activities can be found at </a:t>
            </a:r>
            <a:r>
              <a:rPr lang="en-GB" sz="1600" b="1" dirty="0">
                <a:solidFill>
                  <a:srgbClr val="FF0000"/>
                </a:solidFill>
              </a:rPr>
              <a:t>https://www.nafems.org/community/working-groups/manufacturing-process-simulation/metallic_additive_manufacturing_focus_group/.</a:t>
            </a:r>
          </a:p>
          <a:p>
            <a:pPr marL="0" indent="0">
              <a:buNone/>
            </a:pPr>
            <a:endParaRPr lang="en-GB" sz="1600" b="1" dirty="0"/>
          </a:p>
        </p:txBody>
      </p:sp>
      <p:sp>
        <p:nvSpPr>
          <p:cNvPr id="4" name="Slide Number Placeholder 3"/>
          <p:cNvSpPr>
            <a:spLocks noGrp="1"/>
          </p:cNvSpPr>
          <p:nvPr>
            <p:ph type="sldNum" sz="quarter" idx="12"/>
          </p:nvPr>
        </p:nvSpPr>
        <p:spPr/>
        <p:txBody>
          <a:bodyPr/>
          <a:lstStyle/>
          <a:p>
            <a:fld id="{33E9EC35-AD31-4AB2-93A8-D6F93F11AE10}" type="slidenum">
              <a:rPr lang="en-GB" smtClean="0"/>
              <a:pPr/>
              <a:t>5</a:t>
            </a:fld>
            <a:endParaRPr lang="en-GB" dirty="0"/>
          </a:p>
        </p:txBody>
      </p:sp>
      <p:sp>
        <p:nvSpPr>
          <p:cNvPr id="7" name="Title 1">
            <a:extLst>
              <a:ext uri="{FF2B5EF4-FFF2-40B4-BE49-F238E27FC236}">
                <a16:creationId xmlns:a16="http://schemas.microsoft.com/office/drawing/2014/main" id="{FA98A758-528E-47F1-81D5-592DA500B216}"/>
              </a:ext>
            </a:extLst>
          </p:cNvPr>
          <p:cNvSpPr>
            <a:spLocks noGrp="1"/>
          </p:cNvSpPr>
          <p:nvPr>
            <p:ph type="title"/>
          </p:nvPr>
        </p:nvSpPr>
        <p:spPr>
          <a:xfrm>
            <a:off x="211428" y="149744"/>
            <a:ext cx="8627772" cy="525760"/>
          </a:xfrm>
        </p:spPr>
        <p:txBody>
          <a:bodyPr>
            <a:noAutofit/>
          </a:bodyPr>
          <a:lstStyle/>
          <a:p>
            <a:r>
              <a:rPr lang="en-GB" sz="3050" dirty="0"/>
              <a:t>Manufacturing Process Simulation (MANWG) </a:t>
            </a:r>
          </a:p>
        </p:txBody>
      </p:sp>
    </p:spTree>
    <p:extLst>
      <p:ext uri="{BB962C8B-B14F-4D97-AF65-F5344CB8AC3E}">
        <p14:creationId xmlns:p14="http://schemas.microsoft.com/office/powerpoint/2010/main" val="2321542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427" y="675504"/>
            <a:ext cx="8822505" cy="5469923"/>
          </a:xfrm>
        </p:spPr>
        <p:txBody>
          <a:bodyPr>
            <a:noAutofit/>
          </a:bodyPr>
          <a:lstStyle/>
          <a:p>
            <a:pPr marL="0" indent="0">
              <a:buNone/>
            </a:pPr>
            <a:r>
              <a:rPr lang="en-GB" sz="1600" b="1" dirty="0"/>
              <a:t>MANWG Metals Focus Group:</a:t>
            </a:r>
          </a:p>
          <a:p>
            <a:r>
              <a:rPr lang="en-GB" sz="1600" dirty="0"/>
              <a:t>The MANWG Metals Focus Group was set up in early 2018 and aims to:</a:t>
            </a:r>
          </a:p>
          <a:p>
            <a:pPr lvl="1">
              <a:spcBef>
                <a:spcPts val="0"/>
              </a:spcBef>
              <a:buSzPct val="98000"/>
              <a:buFont typeface="Century Gothic" panose="020B0502020202020204" pitchFamily="34" charset="0"/>
              <a:buChar char="─"/>
            </a:pPr>
            <a:r>
              <a:rPr lang="en-US" sz="1600" dirty="0"/>
              <a:t>Promote best practice simulation methods for all manner of metal forming and joining processes, by:</a:t>
            </a:r>
          </a:p>
          <a:p>
            <a:pPr lvl="2">
              <a:spcBef>
                <a:spcPts val="0"/>
              </a:spcBef>
              <a:buSzPct val="98000"/>
              <a:buFont typeface="Century Gothic" panose="020B0502020202020204" pitchFamily="34" charset="0"/>
              <a:buChar char="─"/>
            </a:pPr>
            <a:r>
              <a:rPr lang="en-US" sz="1400" dirty="0"/>
              <a:t>describing methods of carrying out metal forming and joining process simulation, including </a:t>
            </a:r>
            <a:r>
              <a:rPr lang="en-US" sz="1400" dirty="0" err="1"/>
              <a:t>standardised</a:t>
            </a:r>
            <a:r>
              <a:rPr lang="en-US" sz="1400" dirty="0"/>
              <a:t> modelling practices</a:t>
            </a:r>
          </a:p>
          <a:p>
            <a:pPr lvl="2">
              <a:spcBef>
                <a:spcPts val="0"/>
              </a:spcBef>
              <a:buSzPct val="98000"/>
              <a:buFont typeface="Century Gothic" panose="020B0502020202020204" pitchFamily="34" charset="0"/>
              <a:buChar char="─"/>
            </a:pPr>
            <a:r>
              <a:rPr lang="en-US" sz="1400" dirty="0"/>
              <a:t>demonstrating the benefits from adopting simulation</a:t>
            </a:r>
          </a:p>
          <a:p>
            <a:pPr lvl="2">
              <a:spcBef>
                <a:spcPts val="0"/>
              </a:spcBef>
              <a:buSzPct val="98000"/>
              <a:buFont typeface="Century Gothic" panose="020B0502020202020204" pitchFamily="34" charset="0"/>
              <a:buChar char="─"/>
            </a:pPr>
            <a:r>
              <a:rPr lang="en-US" sz="1400" dirty="0"/>
              <a:t>providing a source of information on how to carry out simulation successfully.</a:t>
            </a:r>
          </a:p>
          <a:p>
            <a:pPr lvl="1">
              <a:spcBef>
                <a:spcPts val="0"/>
              </a:spcBef>
              <a:buSzPct val="98000"/>
            </a:pPr>
            <a:r>
              <a:rPr lang="en-US" sz="1600" dirty="0"/>
              <a:t>Identify the aspects of simulation that require more investigation to allow more widespread and effective use of these methods in industry, including:</a:t>
            </a:r>
          </a:p>
          <a:p>
            <a:pPr lvl="2">
              <a:spcBef>
                <a:spcPts val="0"/>
              </a:spcBef>
              <a:buSzPct val="98000"/>
              <a:buFont typeface="Century Gothic" panose="020B0502020202020204" pitchFamily="34" charset="0"/>
              <a:buChar char="─"/>
            </a:pPr>
            <a:r>
              <a:rPr lang="en-US" sz="1400" dirty="0"/>
              <a:t>determining the most challenging technical issues in metal forming and joining process simulation for further research</a:t>
            </a:r>
          </a:p>
          <a:p>
            <a:pPr lvl="2">
              <a:spcBef>
                <a:spcPts val="0"/>
              </a:spcBef>
              <a:buSzPct val="98000"/>
              <a:buFont typeface="Century Gothic" panose="020B0502020202020204" pitchFamily="34" charset="0"/>
              <a:buChar char="─"/>
            </a:pPr>
            <a:r>
              <a:rPr lang="en-US" sz="1400" dirty="0"/>
              <a:t>proposing benchmarks to improve the efficiency and accuracy of simulation software</a:t>
            </a:r>
            <a:endParaRPr lang="en-GB" sz="1400" dirty="0"/>
          </a:p>
          <a:p>
            <a:pPr>
              <a:buSzPct val="98000"/>
            </a:pPr>
            <a:r>
              <a:rPr lang="en-GB" sz="1600" dirty="0"/>
              <a:t>Further details of the group’s aims and activities can be found at </a:t>
            </a:r>
            <a:r>
              <a:rPr lang="en-GB" sz="1600" b="1" dirty="0">
                <a:solidFill>
                  <a:srgbClr val="FF0000"/>
                </a:solidFill>
              </a:rPr>
              <a:t>https://www.nafems.org/community/working-groups/manufacturing-process-simulation/metals_manwg_focus_group/.</a:t>
            </a:r>
          </a:p>
        </p:txBody>
      </p:sp>
      <p:sp>
        <p:nvSpPr>
          <p:cNvPr id="4" name="Slide Number Placeholder 3"/>
          <p:cNvSpPr>
            <a:spLocks noGrp="1"/>
          </p:cNvSpPr>
          <p:nvPr>
            <p:ph type="sldNum" sz="quarter" idx="12"/>
          </p:nvPr>
        </p:nvSpPr>
        <p:spPr/>
        <p:txBody>
          <a:bodyPr/>
          <a:lstStyle/>
          <a:p>
            <a:fld id="{33E9EC35-AD31-4AB2-93A8-D6F93F11AE10}" type="slidenum">
              <a:rPr lang="en-GB" smtClean="0"/>
              <a:pPr/>
              <a:t>6</a:t>
            </a:fld>
            <a:endParaRPr lang="en-GB" dirty="0"/>
          </a:p>
        </p:txBody>
      </p:sp>
      <p:sp>
        <p:nvSpPr>
          <p:cNvPr id="7" name="Title 1">
            <a:extLst>
              <a:ext uri="{FF2B5EF4-FFF2-40B4-BE49-F238E27FC236}">
                <a16:creationId xmlns:a16="http://schemas.microsoft.com/office/drawing/2014/main" id="{FA98A758-528E-47F1-81D5-592DA500B216}"/>
              </a:ext>
            </a:extLst>
          </p:cNvPr>
          <p:cNvSpPr>
            <a:spLocks noGrp="1"/>
          </p:cNvSpPr>
          <p:nvPr>
            <p:ph type="title"/>
          </p:nvPr>
        </p:nvSpPr>
        <p:spPr>
          <a:xfrm>
            <a:off x="211428" y="149744"/>
            <a:ext cx="8627772" cy="525760"/>
          </a:xfrm>
        </p:spPr>
        <p:txBody>
          <a:bodyPr>
            <a:noAutofit/>
          </a:bodyPr>
          <a:lstStyle/>
          <a:p>
            <a:r>
              <a:rPr lang="en-GB" sz="3050" dirty="0"/>
              <a:t>Manufacturing Process Simulation (MANWG) </a:t>
            </a:r>
          </a:p>
        </p:txBody>
      </p:sp>
    </p:spTree>
    <p:extLst>
      <p:ext uri="{BB962C8B-B14F-4D97-AF65-F5344CB8AC3E}">
        <p14:creationId xmlns:p14="http://schemas.microsoft.com/office/powerpoint/2010/main" val="4162431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3162F-6541-42C5-9008-5700B028E37C}"/>
              </a:ext>
            </a:extLst>
          </p:cNvPr>
          <p:cNvSpPr>
            <a:spLocks noGrp="1"/>
          </p:cNvSpPr>
          <p:nvPr>
            <p:ph type="title"/>
          </p:nvPr>
        </p:nvSpPr>
        <p:spPr/>
        <p:txBody>
          <a:bodyPr/>
          <a:lstStyle/>
          <a:p>
            <a:r>
              <a:rPr lang="en-GB" dirty="0"/>
              <a:t>Chair Bio</a:t>
            </a:r>
          </a:p>
        </p:txBody>
      </p:sp>
      <p:sp>
        <p:nvSpPr>
          <p:cNvPr id="3" name="Content Placeholder 2">
            <a:extLst>
              <a:ext uri="{FF2B5EF4-FFF2-40B4-BE49-F238E27FC236}">
                <a16:creationId xmlns:a16="http://schemas.microsoft.com/office/drawing/2014/main" id="{0E011DFF-28A8-4F12-A96C-4A43FE114297}"/>
              </a:ext>
            </a:extLst>
          </p:cNvPr>
          <p:cNvSpPr>
            <a:spLocks noGrp="1"/>
          </p:cNvSpPr>
          <p:nvPr>
            <p:ph idx="1"/>
          </p:nvPr>
        </p:nvSpPr>
        <p:spPr>
          <a:xfrm>
            <a:off x="677333" y="1600202"/>
            <a:ext cx="5452534" cy="3361266"/>
          </a:xfrm>
        </p:spPr>
        <p:txBody>
          <a:bodyPr>
            <a:normAutofit fontScale="25000" lnSpcReduction="20000"/>
          </a:bodyPr>
          <a:lstStyle/>
          <a:p>
            <a:pPr marL="0" indent="0">
              <a:buNone/>
            </a:pPr>
            <a:r>
              <a:rPr lang="en-GB" sz="6000" b="1" spc="10" dirty="0"/>
              <a:t>Sjoerd VAN DER VEEN: </a:t>
            </a:r>
            <a:endParaRPr lang="en-GB" sz="6000" spc="10" dirty="0"/>
          </a:p>
          <a:p>
            <a:pPr marL="0" indent="0">
              <a:buNone/>
            </a:pPr>
            <a:r>
              <a:rPr lang="en-GB" sz="6000" b="1" spc="10" dirty="0"/>
              <a:t> </a:t>
            </a:r>
            <a:endParaRPr lang="en-GB" sz="6000" spc="10" dirty="0"/>
          </a:p>
          <a:p>
            <a:pPr marL="0" indent="0">
              <a:buNone/>
            </a:pPr>
            <a:r>
              <a:rPr lang="en-GB" sz="6000" spc="10" dirty="0"/>
              <a:t>Sjoerd has been working for Airbus in the Engineering department since 2006.  He is at the origin of a newly created team, fully dedicated to the modelling of materials and physics-based simulation of manufacturing processes.  He currently holds the title of Senior Expert in this field and is dedicated to the development of new technical capabilities and standardisation and democratisation of mature methods.  Before joining Airbus, Sjoerd </a:t>
            </a:r>
          </a:p>
          <a:p>
            <a:pPr marL="0" indent="0">
              <a:buNone/>
            </a:pPr>
            <a:r>
              <a:rPr lang="en-GB" sz="6000" spc="10" dirty="0"/>
              <a:t>Has worked for 10 years in the European steel- and aluminium industry.</a:t>
            </a:r>
          </a:p>
          <a:p>
            <a:pPr marL="0" indent="0">
              <a:buNone/>
            </a:pPr>
            <a:endParaRPr lang="en-GB" sz="6000" spc="10" dirty="0"/>
          </a:p>
          <a:p>
            <a:pPr marL="0" indent="0">
              <a:buNone/>
            </a:pPr>
            <a:r>
              <a:rPr lang="en-GB" sz="6000" spc="10" dirty="0"/>
              <a:t>He has experience with modelling transformations in- and the behaviour of- light alloys and carbon-epoxy composites.  He has simulated metal forming (hot, cold, fast, slow), metal additive manufacturing, polymer additive manufacturing, the curing of thermoset composites and several other manufacturing- and assembly  processes used to produce primary aircraft structure.</a:t>
            </a:r>
          </a:p>
          <a:p>
            <a:pPr marL="0" indent="0">
              <a:buNone/>
            </a:pPr>
            <a:endParaRPr lang="en-GB" sz="6000" spc="10" dirty="0"/>
          </a:p>
          <a:p>
            <a:pPr marL="0" indent="0">
              <a:buNone/>
            </a:pPr>
            <a:endParaRPr lang="en-GB" dirty="0"/>
          </a:p>
        </p:txBody>
      </p:sp>
      <p:sp>
        <p:nvSpPr>
          <p:cNvPr id="4" name="Slide Number Placeholder 3">
            <a:extLst>
              <a:ext uri="{FF2B5EF4-FFF2-40B4-BE49-F238E27FC236}">
                <a16:creationId xmlns:a16="http://schemas.microsoft.com/office/drawing/2014/main" id="{EB6FE802-2A70-4448-840E-DA1808E9752E}"/>
              </a:ext>
            </a:extLst>
          </p:cNvPr>
          <p:cNvSpPr>
            <a:spLocks noGrp="1"/>
          </p:cNvSpPr>
          <p:nvPr>
            <p:ph type="sldNum" sz="quarter" idx="12"/>
          </p:nvPr>
        </p:nvSpPr>
        <p:spPr/>
        <p:txBody>
          <a:bodyPr/>
          <a:lstStyle/>
          <a:p>
            <a:fld id="{33E9EC35-AD31-4AB2-93A8-D6F93F11AE10}" type="slidenum">
              <a:rPr lang="en-GB" smtClean="0"/>
              <a:pPr/>
              <a:t>7</a:t>
            </a:fld>
            <a:endParaRPr lang="en-GB"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2700" y="2026356"/>
            <a:ext cx="2354100" cy="2935112"/>
          </a:xfrm>
          <a:prstGeom prst="rect">
            <a:avLst/>
          </a:prstGeom>
        </p:spPr>
      </p:pic>
    </p:spTree>
    <p:extLst>
      <p:ext uri="{BB962C8B-B14F-4D97-AF65-F5344CB8AC3E}">
        <p14:creationId xmlns:p14="http://schemas.microsoft.com/office/powerpoint/2010/main" val="4069302282"/>
      </p:ext>
    </p:extLst>
  </p:cSld>
  <p:clrMapOvr>
    <a:masterClrMapping/>
  </p:clrMapOvr>
</p:sld>
</file>

<file path=ppt/theme/theme1.xml><?xml version="1.0" encoding="utf-8"?>
<a:theme xmlns:a="http://schemas.openxmlformats.org/drawingml/2006/main" name="NAFEMS 2013 PP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NAFEMS 2013 Standard PowerPoint Theme</Template>
  <TotalTime>0</TotalTime>
  <Words>917</Words>
  <Application>Microsoft Office PowerPoint</Application>
  <PresentationFormat>On-screen Show (4:3)</PresentationFormat>
  <Paragraphs>80</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Franklin Gothic Book</vt:lpstr>
      <vt:lpstr>NAFEMS 2013 PPT THEME</vt:lpstr>
      <vt:lpstr>NAFEMS Technical Working Group Overview </vt:lpstr>
      <vt:lpstr>Manufacturing Process Simulation (MANWG) </vt:lpstr>
      <vt:lpstr>Manufacturing Process Simulation (MANWG) </vt:lpstr>
      <vt:lpstr>Manufacturing Process Simulation (MANWG) </vt:lpstr>
      <vt:lpstr>Manufacturing Process Simulation (MANWG) </vt:lpstr>
      <vt:lpstr>Manufacturing Process Simulation (MANWG) </vt:lpstr>
      <vt:lpstr>Chair Bio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Ian Symington</dc:creator>
  <cp:lastModifiedBy>VAN DER VEEN Sjoerd</cp:lastModifiedBy>
  <cp:revision>74</cp:revision>
  <dcterms:created xsi:type="dcterms:W3CDTF">2015-01-30T11:49:53Z</dcterms:created>
  <dcterms:modified xsi:type="dcterms:W3CDTF">2023-08-07T10:49:40Z</dcterms:modified>
</cp:coreProperties>
</file>